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8" r:id="rId2"/>
    <p:sldMasterId id="2147483684" r:id="rId3"/>
    <p:sldMasterId id="2147483691" r:id="rId4"/>
  </p:sldMasterIdLst>
  <p:notesMasterIdLst>
    <p:notesMasterId r:id="rId78"/>
  </p:notesMasterIdLst>
  <p:handoutMasterIdLst>
    <p:handoutMasterId r:id="rId79"/>
  </p:handoutMasterIdLst>
  <p:sldIdLst>
    <p:sldId id="354" r:id="rId5"/>
    <p:sldId id="424" r:id="rId6"/>
    <p:sldId id="355" r:id="rId7"/>
    <p:sldId id="485" r:id="rId8"/>
    <p:sldId id="425" r:id="rId9"/>
    <p:sldId id="486" r:id="rId10"/>
    <p:sldId id="487" r:id="rId11"/>
    <p:sldId id="488" r:id="rId12"/>
    <p:sldId id="489" r:id="rId13"/>
    <p:sldId id="427" r:id="rId14"/>
    <p:sldId id="423" r:id="rId15"/>
    <p:sldId id="432" r:id="rId16"/>
    <p:sldId id="434" r:id="rId17"/>
    <p:sldId id="462" r:id="rId18"/>
    <p:sldId id="470" r:id="rId19"/>
    <p:sldId id="463" r:id="rId20"/>
    <p:sldId id="464" r:id="rId21"/>
    <p:sldId id="467" r:id="rId22"/>
    <p:sldId id="465" r:id="rId23"/>
    <p:sldId id="469" r:id="rId24"/>
    <p:sldId id="466" r:id="rId25"/>
    <p:sldId id="468" r:id="rId26"/>
    <p:sldId id="472" r:id="rId27"/>
    <p:sldId id="473" r:id="rId28"/>
    <p:sldId id="474" r:id="rId29"/>
    <p:sldId id="471" r:id="rId30"/>
    <p:sldId id="475" r:id="rId31"/>
    <p:sldId id="476" r:id="rId32"/>
    <p:sldId id="477" r:id="rId33"/>
    <p:sldId id="478" r:id="rId34"/>
    <p:sldId id="480" r:id="rId35"/>
    <p:sldId id="479" r:id="rId36"/>
    <p:sldId id="483" r:id="rId37"/>
    <p:sldId id="481" r:id="rId38"/>
    <p:sldId id="482" r:id="rId39"/>
    <p:sldId id="484" r:id="rId40"/>
    <p:sldId id="433" r:id="rId41"/>
    <p:sldId id="435" r:id="rId42"/>
    <p:sldId id="439" r:id="rId43"/>
    <p:sldId id="445" r:id="rId44"/>
    <p:sldId id="446" r:id="rId45"/>
    <p:sldId id="447" r:id="rId46"/>
    <p:sldId id="448" r:id="rId47"/>
    <p:sldId id="436" r:id="rId48"/>
    <p:sldId id="438" r:id="rId49"/>
    <p:sldId id="437" r:id="rId50"/>
    <p:sldId id="449" r:id="rId51"/>
    <p:sldId id="450" r:id="rId52"/>
    <p:sldId id="453" r:id="rId53"/>
    <p:sldId id="451" r:id="rId54"/>
    <p:sldId id="452" r:id="rId55"/>
    <p:sldId id="454" r:id="rId56"/>
    <p:sldId id="457" r:id="rId57"/>
    <p:sldId id="455" r:id="rId58"/>
    <p:sldId id="456" r:id="rId59"/>
    <p:sldId id="460" r:id="rId60"/>
    <p:sldId id="459" r:id="rId61"/>
    <p:sldId id="458" r:id="rId62"/>
    <p:sldId id="440" r:id="rId63"/>
    <p:sldId id="441" r:id="rId64"/>
    <p:sldId id="490" r:id="rId65"/>
    <p:sldId id="500" r:id="rId66"/>
    <p:sldId id="442" r:id="rId67"/>
    <p:sldId id="491" r:id="rId68"/>
    <p:sldId id="506" r:id="rId69"/>
    <p:sldId id="495" r:id="rId70"/>
    <p:sldId id="501" r:id="rId71"/>
    <p:sldId id="502" r:id="rId72"/>
    <p:sldId id="504" r:id="rId73"/>
    <p:sldId id="505" r:id="rId74"/>
    <p:sldId id="503" r:id="rId75"/>
    <p:sldId id="443" r:id="rId76"/>
    <p:sldId id="461" r:id="rId77"/>
  </p:sldIdLst>
  <p:sldSz cx="9144000" cy="6858000" type="screen4x3"/>
  <p:notesSz cx="6858000" cy="9144000"/>
  <p:defaultTextStyle>
    <a:defPPr>
      <a:defRPr lang="bg-BG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lly" initials="c" lastIdx="1" clrIdx="0">
    <p:extLst>
      <p:ext uri="{19B8F6BF-5375-455C-9EA6-DF929625EA0E}">
        <p15:presenceInfo xmlns:p15="http://schemas.microsoft.com/office/powerpoint/2012/main" userId="call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1A69"/>
    <a:srgbClr val="194B99"/>
    <a:srgbClr val="3D464D"/>
    <a:srgbClr val="13A3DE"/>
    <a:srgbClr val="F47621"/>
    <a:srgbClr val="F7A81B"/>
    <a:srgbClr val="1A4787"/>
    <a:srgbClr val="2EADA6"/>
    <a:srgbClr val="00246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67" autoAdjust="0"/>
    <p:restoredTop sz="93712" autoAdjust="0"/>
  </p:normalViewPr>
  <p:slideViewPr>
    <p:cSldViewPr>
      <p:cViewPr varScale="1">
        <p:scale>
          <a:sx n="64" d="100"/>
          <a:sy n="64" d="100"/>
        </p:scale>
        <p:origin x="704" y="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86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tableStyles" Target="tableStyles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82" Type="http://schemas.openxmlformats.org/officeDocument/2006/relationships/viewProps" Target="viewProps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slide" Target="slides/slide73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notesMaster" Target="notesMasters/notesMaster1.xml"/><Relationship Id="rId8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A602A1-4739-4E60-90B9-8D8041668778}" type="datetimeFigureOut">
              <a:rPr lang="en-US" smtClean="0"/>
              <a:t>3/21/2018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5ED526-7549-4ECD-A723-3F1E61DE3F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4947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1464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bg-BG" noProof="0" smtClean="0"/>
              <a:t>Click to edit Master text styles</a:t>
            </a:r>
          </a:p>
          <a:p>
            <a:pPr lvl="1"/>
            <a:r>
              <a:rPr lang="bg-BG" noProof="0" smtClean="0"/>
              <a:t>Second level</a:t>
            </a:r>
          </a:p>
          <a:p>
            <a:pPr lvl="2"/>
            <a:r>
              <a:rPr lang="bg-BG" noProof="0" smtClean="0"/>
              <a:t>Third level</a:t>
            </a:r>
          </a:p>
          <a:p>
            <a:pPr lvl="3"/>
            <a:r>
              <a:rPr lang="bg-BG" noProof="0" smtClean="0"/>
              <a:t>Fourth level</a:t>
            </a:r>
          </a:p>
          <a:p>
            <a:pPr lvl="4"/>
            <a:r>
              <a:rPr lang="bg-BG" noProof="0" smtClean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6929FBC-DC2E-4090-9D68-96DC05C65C59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3501897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2298BE63-8DFF-4F2A-90F9-95C5926646F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1</a:t>
            </a:fld>
            <a:endParaRPr lang="en-US" altLang="en-US" smtClean="0">
              <a:ea typeface="ヒラギノ角ゴ Pro W3" pitchFamily="-84" charset="-128"/>
            </a:endParaRPr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28244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10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40310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2298BE63-8DFF-4F2A-90F9-95C5926646F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12</a:t>
            </a:fld>
            <a:endParaRPr lang="en-US" altLang="en-US" smtClean="0">
              <a:ea typeface="ヒラギノ角ゴ Pro W3" pitchFamily="-84" charset="-128"/>
            </a:endParaRPr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30741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13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113532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14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593619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15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709700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16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661157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17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19368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18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4685562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19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437240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20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908005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2298BE63-8DFF-4F2A-90F9-95C5926646F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2</a:t>
            </a:fld>
            <a:endParaRPr lang="en-US" altLang="en-US" smtClean="0">
              <a:ea typeface="ヒラギノ角ゴ Pro W3" pitchFamily="-84" charset="-128"/>
            </a:endParaRPr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14388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21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267350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22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3205237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23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1585320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24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2366375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25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9849694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26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2078705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27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0154620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28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5644344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29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8465707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30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460762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3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6734898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31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8573578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32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6249787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33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2979310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34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8308473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35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7143404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36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7318360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2298BE63-8DFF-4F2A-90F9-95C5926646F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38</a:t>
            </a:fld>
            <a:endParaRPr lang="en-US" altLang="en-US" smtClean="0">
              <a:ea typeface="ヒラギノ角ゴ Pro W3" pitchFamily="-84" charset="-128"/>
            </a:endParaRPr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681170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39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3577723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40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5025449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41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328665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4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4535150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42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247013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43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0737162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2298BE63-8DFF-4F2A-90F9-95C5926646F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45</a:t>
            </a:fld>
            <a:endParaRPr lang="en-US" altLang="en-US" smtClean="0">
              <a:ea typeface="ヒラギノ角ゴ Pro W3" pitchFamily="-84" charset="-128"/>
            </a:endParaRPr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7187814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46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6334438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47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7804458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48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0775150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49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0636938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50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3605712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51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48915259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52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454052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5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45558168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53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14572932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54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62924805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55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53560258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56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06466609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57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80987904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58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80912406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2298BE63-8DFF-4F2A-90F9-95C5926646F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60</a:t>
            </a:fld>
            <a:endParaRPr lang="en-US" altLang="en-US" smtClean="0">
              <a:ea typeface="ヒラギノ角ゴ Pro W3" pitchFamily="-84" charset="-128"/>
            </a:endParaRPr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6893130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61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81051710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62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0397670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63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946497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6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65830273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64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2316595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65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74463902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66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73177005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67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23455719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68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564587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69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01937248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70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33181060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71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92448777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2298BE63-8DFF-4F2A-90F9-95C5926646F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73</a:t>
            </a:fld>
            <a:endParaRPr lang="en-US" altLang="en-US" smtClean="0">
              <a:ea typeface="ヒラギノ角ゴ Pro W3" pitchFamily="-84" charset="-128"/>
            </a:endParaRPr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53945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7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467430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8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843406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9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546523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8.png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rgbClr val="00AEEF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rgbClr val="00AEEF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auto">
          <a:xfrm>
            <a:off x="2595254" y="620688"/>
            <a:ext cx="284084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-2011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9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</a:t>
            </a:r>
            <a:r>
              <a:rPr lang="bg-BG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Расин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</a:t>
            </a:r>
            <a:r>
              <a:rPr lang="ru-RU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2018-19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:  Веселин Димитров</a:t>
            </a: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15" name="Picture 3" descr="D:\rotary\0000 Vesko\grafics\SMALLER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2399184" cy="97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1678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rgbClr val="005DAA"/>
          </a:solidFill>
          <a:ln>
            <a:noFill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7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0" y="404664"/>
            <a:ext cx="1494623" cy="6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9831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7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0" y="404664"/>
            <a:ext cx="1494623" cy="6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6198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rgbClr val="009999"/>
          </a:solidFill>
          <a:ln>
            <a:noFill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7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0" y="404664"/>
            <a:ext cx="1494623" cy="6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3551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rgbClr val="FF7600"/>
          </a:solidFill>
          <a:ln>
            <a:noFill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7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0" y="404664"/>
            <a:ext cx="1494623" cy="6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8600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1800">
                <a:solidFill>
                  <a:schemeClr val="bg1">
                    <a:lumMod val="85000"/>
                  </a:schemeClr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5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0" y="404664"/>
            <a:ext cx="1494623" cy="6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4108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0" i="0" cap="all"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Georgia"/>
                <a:cs typeface="Georgia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5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0" y="404664"/>
            <a:ext cx="1494623" cy="6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3176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 sz="3600"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Georgia"/>
                <a:cs typeface="Georgia"/>
              </a:defRPr>
            </a:lvl1pPr>
            <a:lvl2pPr>
              <a:defRPr sz="2400">
                <a:latin typeface="Georgia"/>
                <a:cs typeface="Georgia"/>
              </a:defRPr>
            </a:lvl2pPr>
            <a:lvl3pPr>
              <a:defRPr sz="2000">
                <a:latin typeface="Georgia"/>
                <a:cs typeface="Georgia"/>
              </a:defRPr>
            </a:lvl3pPr>
            <a:lvl4pPr>
              <a:defRPr sz="1800">
                <a:latin typeface="Georgia"/>
                <a:cs typeface="Georgia"/>
              </a:defRPr>
            </a:lvl4pPr>
            <a:lvl5pPr>
              <a:defRPr sz="1800">
                <a:latin typeface="Georgia"/>
                <a:cs typeface="Georgi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Georgia"/>
                <a:cs typeface="Georgia"/>
              </a:defRPr>
            </a:lvl1pPr>
            <a:lvl2pPr>
              <a:defRPr sz="2400">
                <a:latin typeface="Georgia"/>
                <a:cs typeface="Georgia"/>
              </a:defRPr>
            </a:lvl2pPr>
            <a:lvl3pPr>
              <a:defRPr sz="2000">
                <a:latin typeface="Georgia"/>
                <a:cs typeface="Georgia"/>
              </a:defRPr>
            </a:lvl3pPr>
            <a:lvl4pPr>
              <a:defRPr sz="1800">
                <a:latin typeface="Georgia"/>
                <a:cs typeface="Georgia"/>
              </a:defRPr>
            </a:lvl4pPr>
            <a:lvl5pPr>
              <a:defRPr sz="1800">
                <a:latin typeface="Georgia"/>
                <a:cs typeface="Georgi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6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0" y="404664"/>
            <a:ext cx="1494623" cy="6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6969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 sz="3600"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 Narrow"/>
                <a:cs typeface="Arial Narrow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Georgia"/>
                <a:cs typeface="Georgia"/>
              </a:defRPr>
            </a:lvl1pPr>
            <a:lvl2pPr>
              <a:defRPr sz="2000">
                <a:latin typeface="Georgia"/>
                <a:cs typeface="Georgia"/>
              </a:defRPr>
            </a:lvl2pPr>
            <a:lvl3pPr>
              <a:defRPr sz="1800">
                <a:latin typeface="Georgia"/>
                <a:cs typeface="Georgia"/>
              </a:defRPr>
            </a:lvl3pPr>
            <a:lvl4pPr>
              <a:defRPr sz="1600">
                <a:latin typeface="Georgia"/>
                <a:cs typeface="Georgia"/>
              </a:defRPr>
            </a:lvl4pPr>
            <a:lvl5pPr>
              <a:defRPr sz="1600">
                <a:latin typeface="Georgia"/>
                <a:cs typeface="Georgia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 Narrow"/>
                <a:cs typeface="Arial Narrow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Georgia"/>
                <a:cs typeface="Georgia"/>
              </a:defRPr>
            </a:lvl1pPr>
            <a:lvl2pPr>
              <a:defRPr sz="2000">
                <a:latin typeface="Georgia"/>
                <a:cs typeface="Georgia"/>
              </a:defRPr>
            </a:lvl2pPr>
            <a:lvl3pPr>
              <a:defRPr sz="1800">
                <a:latin typeface="Georgia"/>
                <a:cs typeface="Georgia"/>
              </a:defRPr>
            </a:lvl3pPr>
            <a:lvl4pPr>
              <a:defRPr sz="1600">
                <a:latin typeface="Georgia"/>
                <a:cs typeface="Georgia"/>
              </a:defRPr>
            </a:lvl4pPr>
            <a:lvl5pPr>
              <a:defRPr sz="1600">
                <a:latin typeface="Georgia"/>
                <a:cs typeface="Georgia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8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0" y="404664"/>
            <a:ext cx="1494623" cy="6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9596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1252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0" y="404664"/>
            <a:ext cx="1494623" cy="6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0985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rgbClr val="005DAA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rgbClr val="005DAA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TextBox 9"/>
          <p:cNvSpPr txBox="1">
            <a:spLocks noChangeArrowheads="1"/>
          </p:cNvSpPr>
          <p:nvPr userDrawn="1"/>
        </p:nvSpPr>
        <p:spPr bwMode="auto">
          <a:xfrm>
            <a:off x="2595254" y="620688"/>
            <a:ext cx="284084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-2011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9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</a:t>
            </a:r>
            <a:r>
              <a:rPr lang="bg-BG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Расин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</a:t>
            </a:r>
            <a:r>
              <a:rPr lang="ru-RU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2018-19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:  Веселин Димитров</a:t>
            </a: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11" name="Picture 3" descr="D:\rotary\0000 Vesko\grafics\SMALLER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2399184" cy="97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086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Georgia"/>
                <a:cs typeface="Georgia"/>
              </a:defRPr>
            </a:lvl1pPr>
            <a:lvl2pPr>
              <a:defRPr sz="2800">
                <a:latin typeface="Georgia"/>
                <a:cs typeface="Georgia"/>
              </a:defRPr>
            </a:lvl2pPr>
            <a:lvl3pPr>
              <a:defRPr sz="2400">
                <a:latin typeface="Georgia"/>
                <a:cs typeface="Georgia"/>
              </a:defRPr>
            </a:lvl3pPr>
            <a:lvl4pPr>
              <a:defRPr sz="2000">
                <a:latin typeface="Georgia"/>
                <a:cs typeface="Georgia"/>
              </a:defRPr>
            </a:lvl4pPr>
            <a:lvl5pPr>
              <a:defRPr sz="2000">
                <a:latin typeface="Georgia"/>
                <a:cs typeface="Georgia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Georgia"/>
                <a:cs typeface="Georgi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0655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Georgia"/>
                <a:cs typeface="Georgi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6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0" y="404664"/>
            <a:ext cx="1494623" cy="6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2692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0" y="404664"/>
            <a:ext cx="1494623" cy="6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7616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0" y="404664"/>
            <a:ext cx="1494623" cy="6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4911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623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4958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2595254" y="620688"/>
            <a:ext cx="284084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-2011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9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</a:t>
            </a:r>
            <a:r>
              <a:rPr lang="bg-BG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Расин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</a:t>
            </a:r>
            <a:r>
              <a:rPr lang="ru-RU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2018-19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:  Веселин Димитров</a:t>
            </a: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5" name="Picture 3" descr="D:\rotary\0000 Vesko\grafics\SMALLER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2399184" cy="97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4918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160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rgbClr val="005DAA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5564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8374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tx2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auto">
          <a:xfrm>
            <a:off x="2595254" y="620688"/>
            <a:ext cx="284084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-2011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9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</a:t>
            </a:r>
            <a:r>
              <a:rPr lang="bg-BG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Расин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</a:t>
            </a:r>
            <a:r>
              <a:rPr lang="ru-RU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2018-19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:  Веселин Димитров</a:t>
            </a: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10" name="Picture 3" descr="D:\rotary\0000 Vesko\grafics\SMALLER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2399184" cy="97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8558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rgbClr val="009999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3707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rgbClr val="FF7600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0701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142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tx2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2595254" y="620688"/>
            <a:ext cx="284084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-2011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9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</a:t>
            </a:r>
            <a:r>
              <a:rPr lang="bg-BG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Расин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</a:t>
            </a:r>
            <a:r>
              <a:rPr lang="ru-RU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2018-19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:  Веселин Димитров</a:t>
            </a: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9" name="Picture 3" descr="D:\rotary\0000 Vesko\grafics\SMALLER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2399184" cy="97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7123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782"/>
          <a:stretch>
            <a:fillRect/>
          </a:stretch>
        </p:blipFill>
        <p:spPr bwMode="auto">
          <a:xfrm>
            <a:off x="6858000" y="469900"/>
            <a:ext cx="1708150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4" name="Picture 2" descr="D:\rotary\0000 Vesko\grafics\SMALL-ONLY-LOGO-BULGARIAN-HORIZONTAL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8650" y="2996952"/>
            <a:ext cx="2483470" cy="817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8157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rotary\0000 Vesko\grafics\SMALL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8650" y="1272558"/>
            <a:ext cx="2483470" cy="817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001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D:\rotary\0000 Vesko\grafics\T1819EN_Lockup_PMS-C-TRANSPERENT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867472"/>
            <a:ext cx="3398912" cy="777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4619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rotary\0000 Vesko\grafics\T1819EN_Lockup_PMS-C-TRANSPERENT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3528" y="2708920"/>
            <a:ext cx="3398912" cy="777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3382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D:\rotary\0000 Vesko\grafics\SMALL-ONLY-LOGO-BULGARIAN-HORIZONTAL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2798" y="3021835"/>
            <a:ext cx="3637384" cy="1196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3572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782"/>
          <a:stretch>
            <a:fillRect/>
          </a:stretch>
        </p:blipFill>
        <p:spPr bwMode="auto">
          <a:xfrm>
            <a:off x="6651625" y="469900"/>
            <a:ext cx="1708150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D:\rotary\0000 Vesko\grafics\SMALL-ONLY-LOGO-BULGARIAN-HORIZONTAL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4558733"/>
            <a:ext cx="1818692" cy="598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707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accent3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accent3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2595254" y="620688"/>
            <a:ext cx="284084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-2011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9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</a:t>
            </a:r>
            <a:r>
              <a:rPr lang="bg-BG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Расин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</a:t>
            </a:r>
            <a:r>
              <a:rPr lang="ru-RU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2018-19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:  Веселин Димитров</a:t>
            </a: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9" name="Picture 3" descr="D:\rotary\0000 Vesko\grafics\SMALLER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2399184" cy="97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4761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0073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 sz="3600"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Georgia"/>
                <a:cs typeface="Georgia"/>
              </a:defRPr>
            </a:lvl1pPr>
            <a:lvl2pPr>
              <a:defRPr sz="2400">
                <a:latin typeface="Georgia"/>
                <a:cs typeface="Georgia"/>
              </a:defRPr>
            </a:lvl2pPr>
            <a:lvl3pPr>
              <a:defRPr sz="2000">
                <a:latin typeface="Georgia"/>
                <a:cs typeface="Georgia"/>
              </a:defRPr>
            </a:lvl3pPr>
            <a:lvl4pPr>
              <a:defRPr sz="1800">
                <a:latin typeface="Georgia"/>
                <a:cs typeface="Georgia"/>
              </a:defRPr>
            </a:lvl4pPr>
            <a:lvl5pPr>
              <a:defRPr sz="1800">
                <a:latin typeface="Georgia"/>
                <a:cs typeface="Georgi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Georgia"/>
                <a:cs typeface="Georgia"/>
              </a:defRPr>
            </a:lvl1pPr>
            <a:lvl2pPr>
              <a:defRPr sz="2400">
                <a:latin typeface="Georgia"/>
                <a:cs typeface="Georgia"/>
              </a:defRPr>
            </a:lvl2pPr>
            <a:lvl3pPr>
              <a:defRPr sz="2000">
                <a:latin typeface="Georgia"/>
                <a:cs typeface="Georgia"/>
              </a:defRPr>
            </a:lvl3pPr>
            <a:lvl4pPr>
              <a:defRPr sz="1800">
                <a:latin typeface="Georgia"/>
                <a:cs typeface="Georgia"/>
              </a:defRPr>
            </a:lvl4pPr>
            <a:lvl5pPr>
              <a:defRPr sz="1800">
                <a:latin typeface="Georgia"/>
                <a:cs typeface="Georgi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6" name="Picture 2" descr="D:\rotary\0000 Vesko\grafics\SMALL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2800" y="476672"/>
            <a:ext cx="1664475" cy="547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9521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tx2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TextBox 9"/>
          <p:cNvSpPr txBox="1">
            <a:spLocks noChangeArrowheads="1"/>
          </p:cNvSpPr>
          <p:nvPr userDrawn="1"/>
        </p:nvSpPr>
        <p:spPr bwMode="auto">
          <a:xfrm>
            <a:off x="2595254" y="620688"/>
            <a:ext cx="284084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-2011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9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</a:t>
            </a:r>
            <a:r>
              <a:rPr lang="bg-BG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Расин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</a:t>
            </a:r>
            <a:r>
              <a:rPr lang="ru-RU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2018-19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:  Веселин Димитров</a:t>
            </a: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11" name="Picture 3" descr="D:\rotary\0000 Vesko\grafics\SMALLER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2399184" cy="97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3071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tx2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2595254" y="620688"/>
            <a:ext cx="284084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-2011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9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</a:t>
            </a:r>
            <a:r>
              <a:rPr lang="bg-BG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Расин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</a:t>
            </a:r>
            <a:r>
              <a:rPr lang="ru-RU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2018-19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:  Веселин Димитров</a:t>
            </a: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9" name="Picture 3" descr="D:\rotary\0000 Vesko\grafics\SMALLER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2399184" cy="97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6971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tx2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2595254" y="620688"/>
            <a:ext cx="284084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-2011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9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</a:t>
            </a:r>
            <a:r>
              <a:rPr lang="bg-BG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Расин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</a:t>
            </a:r>
            <a:r>
              <a:rPr lang="ru-RU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2018-19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:  Веселин Димитров</a:t>
            </a: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9" name="Picture 3" descr="D:\rotary\0000 Vesko\grafics\SMALLER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2399184" cy="97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6744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tx2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2595254" y="620688"/>
            <a:ext cx="284084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-2011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9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</a:t>
            </a:r>
            <a:r>
              <a:rPr lang="bg-BG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Расин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</a:t>
            </a:r>
            <a:r>
              <a:rPr lang="ru-RU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2018-19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:  Веселин Димитров</a:t>
            </a: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9" name="Picture 3" descr="D:\rotary\0000 Vesko\grafics\SMALLER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2399184" cy="97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1707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accent6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accent6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2595254" y="620688"/>
            <a:ext cx="284084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-2011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9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</a:t>
            </a:r>
            <a:r>
              <a:rPr lang="bg-BG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Расин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</a:t>
            </a:r>
            <a:r>
              <a:rPr lang="ru-RU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2018-19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:  Веселин Димитров</a:t>
            </a: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9" name="Picture 3" descr="D:\rotary\0000 Vesko\grafics\SMALLER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2399184" cy="97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9315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bg-BG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C132D3A-FF84-431C-9F95-078D44902656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73550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7086600" y="6477000"/>
            <a:ext cx="350838" cy="3444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67A516-A3C7-4CAD-B1F5-944C7681502D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34896975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>
            <a:extLst>
              <a:ext uri="{FF2B5EF4-FFF2-40B4-BE49-F238E27FC236}">
                <a16:creationId xmlns:a16="http://schemas.microsoft.com/office/drawing/2014/main" xmlns="" id="{EADEB15F-0A20-456F-AF4A-1F4E00ED877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xmlns="" id="{4F35E6EC-4409-45EB-94D9-D97C450C5AE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/>
        </p:spPr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55830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9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0" y="404664"/>
            <a:ext cx="1494623" cy="6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699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1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17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0.xml"/><Relationship Id="rId16" Type="http://schemas.openxmlformats.org/officeDocument/2006/relationships/slideLayout" Target="../slideLayouts/slideLayout24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8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5" Type="http://schemas.openxmlformats.org/officeDocument/2006/relationships/slideLayout" Target="../slideLayouts/slideLayout31.xml"/><Relationship Id="rId4" Type="http://schemas.openxmlformats.org/officeDocument/2006/relationships/slideLayout" Target="../slideLayouts/slideLayout30.xml"/><Relationship Id="rId9" Type="http://schemas.openxmlformats.org/officeDocument/2006/relationships/image" Target="../media/image4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E6E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pic>
        <p:nvPicPr>
          <p:cNvPr id="1027" name="Picture 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88" y="6165850"/>
            <a:ext cx="1216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152400"/>
            <a:ext cx="31242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2"/>
          <p:cNvSpPr txBox="1"/>
          <p:nvPr userDrawn="1"/>
        </p:nvSpPr>
        <p:spPr>
          <a:xfrm>
            <a:off x="4159424" y="6172200"/>
            <a:ext cx="4908376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СЕМИНАР ЗА УПРАВЛЕНИЕ НА ПРОЕКТИ</a:t>
            </a:r>
            <a:endParaRPr lang="en-US" sz="1200" b="1" kern="1200" cap="all" dirty="0" smtClean="0">
              <a:solidFill>
                <a:srgbClr val="002060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23-25 март 2018</a:t>
            </a:r>
            <a:endParaRPr lang="en-US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12" r:id="rId1"/>
    <p:sldLayoutId id="2147484213" r:id="rId2"/>
    <p:sldLayoutId id="2147484214" r:id="rId3"/>
    <p:sldLayoutId id="2147484215" r:id="rId4"/>
    <p:sldLayoutId id="2147484216" r:id="rId5"/>
    <p:sldLayoutId id="2147484218" r:id="rId6"/>
    <p:sldLayoutId id="2147484259" r:id="rId7"/>
    <p:sldLayoutId id="2147484262" r:id="rId8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086600" y="6477000"/>
            <a:ext cx="1600200" cy="1381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algn="r">
              <a:defRPr/>
            </a:pPr>
            <a:r>
              <a:rPr lang="en-US" sz="900" dirty="0" smtClean="0">
                <a:solidFill>
                  <a:srgbClr val="BCBDC0"/>
                </a:solidFill>
                <a:latin typeface="Arial Narrow" pitchFamily="34" charset="0"/>
                <a:cs typeface="Arial" charset="0"/>
              </a:rPr>
              <a:t>TITLE  |  </a:t>
            </a:r>
            <a:fld id="{A1B04FAA-E9C8-4338-8FC9-2EF4234472A3}" type="slidenum">
              <a:rPr lang="en-US" sz="900" smtClean="0">
                <a:solidFill>
                  <a:srgbClr val="BCBDC0"/>
                </a:solidFill>
                <a:latin typeface="Arial Narrow" pitchFamily="34" charset="0"/>
                <a:cs typeface="Arial" charset="0"/>
              </a:rPr>
              <a:pPr algn="r">
                <a:defRPr/>
              </a:pPr>
              <a:t>‹#›</a:t>
            </a:fld>
            <a:r>
              <a:rPr lang="en-US" sz="900" dirty="0" smtClean="0">
                <a:solidFill>
                  <a:srgbClr val="BCBDC0"/>
                </a:solidFill>
                <a:latin typeface="Arial Narrow" pitchFamily="34" charset="0"/>
                <a:cs typeface="Arial" charset="0"/>
              </a:rPr>
              <a:t>  </a:t>
            </a:r>
            <a:endParaRPr lang="en-US" sz="900" dirty="0" smtClean="0">
              <a:solidFill>
                <a:srgbClr val="958D85"/>
              </a:solidFill>
              <a:latin typeface="Arial Narrow" pitchFamily="34" charset="0"/>
              <a:cs typeface="Arial" charset="0"/>
            </a:endParaRPr>
          </a:p>
        </p:txBody>
      </p:sp>
      <p:pic>
        <p:nvPicPr>
          <p:cNvPr id="2051" name="Picture 5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9200"/>
            <a:ext cx="8953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2"/>
          <p:cNvSpPr txBox="1"/>
          <p:nvPr userDrawn="1"/>
        </p:nvSpPr>
        <p:spPr>
          <a:xfrm>
            <a:off x="4159424" y="6172200"/>
            <a:ext cx="4908376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СЕМИНАР ЗА УПРАВЛЕНИЕ НА ПРОЕКТИ</a:t>
            </a:r>
            <a:endParaRPr lang="en-US" sz="1200" b="1" kern="1200" cap="all" dirty="0" smtClean="0">
              <a:solidFill>
                <a:srgbClr val="002060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23-25 март 2018</a:t>
            </a:r>
            <a:endParaRPr lang="en-US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19" r:id="rId1"/>
    <p:sldLayoutId id="2147484220" r:id="rId2"/>
    <p:sldLayoutId id="2147484221" r:id="rId3"/>
    <p:sldLayoutId id="2147484222" r:id="rId4"/>
    <p:sldLayoutId id="2147484223" r:id="rId5"/>
    <p:sldLayoutId id="2147484224" r:id="rId6"/>
    <p:sldLayoutId id="2147484225" r:id="rId7"/>
    <p:sldLayoutId id="2147484226" r:id="rId8"/>
    <p:sldLayoutId id="2147484227" r:id="rId9"/>
    <p:sldLayoutId id="2147484183" r:id="rId10"/>
    <p:sldLayoutId id="2147484228" r:id="rId11"/>
    <p:sldLayoutId id="2147484184" r:id="rId12"/>
    <p:sldLayoutId id="2147484229" r:id="rId13"/>
    <p:sldLayoutId id="2147484230" r:id="rId14"/>
    <p:sldLayoutId id="2147484231" r:id="rId15"/>
    <p:sldLayoutId id="2147484232" r:id="rId16"/>
    <p:sldLayoutId id="2147484186" r:id="rId17"/>
    <p:sldLayoutId id="2147484233" r:id="rId18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62800" y="6477000"/>
            <a:ext cx="1524000" cy="1381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algn="r">
              <a:defRPr/>
            </a:pPr>
            <a:r>
              <a:rPr lang="en-US" sz="900" dirty="0" smtClean="0">
                <a:solidFill>
                  <a:srgbClr val="BCBDC0"/>
                </a:solidFill>
                <a:latin typeface="Arial Narrow" pitchFamily="34" charset="0"/>
                <a:cs typeface="Arial" charset="0"/>
              </a:rPr>
              <a:t>TITLE |  </a:t>
            </a:r>
            <a:fld id="{2A4D1648-BB23-4CA2-BD19-DD6D6A712B07}" type="slidenum">
              <a:rPr lang="en-US" sz="900" smtClean="0">
                <a:solidFill>
                  <a:srgbClr val="BCBDC0"/>
                </a:solidFill>
                <a:latin typeface="Arial Narrow" pitchFamily="34" charset="0"/>
                <a:cs typeface="Arial" charset="0"/>
              </a:rPr>
              <a:pPr algn="r">
                <a:defRPr/>
              </a:pPr>
              <a:t>‹#›</a:t>
            </a:fld>
            <a:r>
              <a:rPr lang="en-US" sz="900" dirty="0" smtClean="0">
                <a:solidFill>
                  <a:srgbClr val="BCBDC0"/>
                </a:solidFill>
                <a:latin typeface="Arial Narrow" pitchFamily="34" charset="0"/>
                <a:cs typeface="Arial" charset="0"/>
              </a:rPr>
              <a:t>  </a:t>
            </a:r>
            <a:endParaRPr lang="en-US" sz="900" dirty="0" smtClean="0">
              <a:solidFill>
                <a:srgbClr val="958D85"/>
              </a:solidFill>
              <a:latin typeface="Arial Narrow" pitchFamily="34" charset="0"/>
              <a:cs typeface="Arial" charset="0"/>
            </a:endParaRPr>
          </a:p>
        </p:txBody>
      </p:sp>
      <p:pic>
        <p:nvPicPr>
          <p:cNvPr id="3075" name="Picture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9200"/>
            <a:ext cx="8953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2"/>
          <p:cNvSpPr txBox="1"/>
          <p:nvPr userDrawn="1"/>
        </p:nvSpPr>
        <p:spPr>
          <a:xfrm>
            <a:off x="4159424" y="6172200"/>
            <a:ext cx="4908376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СЕМИНАР ЗА УПРАВЛЕНИЕ НА ПРОЕКТИ</a:t>
            </a:r>
            <a:endParaRPr lang="en-US" sz="1200" b="1" kern="1200" cap="all" dirty="0" smtClean="0">
              <a:solidFill>
                <a:srgbClr val="002060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23-25 март 2018</a:t>
            </a:r>
            <a:endParaRPr lang="en-US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36" r:id="rId1"/>
    <p:sldLayoutId id="2147484237" r:id="rId2"/>
    <p:sldLayoutId id="2147484238" r:id="rId3"/>
    <p:sldLayoutId id="2147484239" r:id="rId4"/>
    <p:sldLayoutId id="2147484240" r:id="rId5"/>
    <p:sldLayoutId id="2147484241" r:id="rId6"/>
    <p:sldLayoutId id="2147484242" r:id="rId7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/>
          <p:nvPr userDrawn="1"/>
        </p:nvSpPr>
        <p:spPr>
          <a:xfrm>
            <a:off x="4159424" y="6172200"/>
            <a:ext cx="4908376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СЕМИНАР ЗА УПРАВЛЕНИЕ НА ПРОЕКТИ</a:t>
            </a:r>
            <a:endParaRPr lang="en-US" sz="1200" b="1" kern="1200" cap="all" dirty="0" smtClean="0">
              <a:solidFill>
                <a:srgbClr val="002060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23-25 март 2018</a:t>
            </a:r>
            <a:endParaRPr lang="en-US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09" r:id="rId7"/>
    <p:sldLayoutId id="2147484252" r:id="rId8"/>
    <p:sldLayoutId id="2147484253" r:id="rId9"/>
    <p:sldLayoutId id="2147484254" r:id="rId10"/>
    <p:sldLayoutId id="2147484255" r:id="rId11"/>
    <p:sldLayoutId id="2147484258" r:id="rId12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g"/><Relationship Id="rId13" Type="http://schemas.openxmlformats.org/officeDocument/2006/relationships/image" Target="../media/image27.jpg"/><Relationship Id="rId3" Type="http://schemas.openxmlformats.org/officeDocument/2006/relationships/image" Target="../media/image17.jpg"/><Relationship Id="rId7" Type="http://schemas.openxmlformats.org/officeDocument/2006/relationships/image" Target="../media/image21.jpg"/><Relationship Id="rId12" Type="http://schemas.openxmlformats.org/officeDocument/2006/relationships/image" Target="../media/image26.jp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30.jp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20.jpg"/><Relationship Id="rId11" Type="http://schemas.openxmlformats.org/officeDocument/2006/relationships/image" Target="../media/image25.jpg"/><Relationship Id="rId5" Type="http://schemas.openxmlformats.org/officeDocument/2006/relationships/image" Target="../media/image19.jpg"/><Relationship Id="rId15" Type="http://schemas.openxmlformats.org/officeDocument/2006/relationships/image" Target="../media/image29.jpg"/><Relationship Id="rId10" Type="http://schemas.openxmlformats.org/officeDocument/2006/relationships/image" Target="../media/image24.jpg"/><Relationship Id="rId4" Type="http://schemas.openxmlformats.org/officeDocument/2006/relationships/image" Target="../media/image18.jpg"/><Relationship Id="rId9" Type="http://schemas.openxmlformats.org/officeDocument/2006/relationships/image" Target="../media/image23.jpg"/><Relationship Id="rId14" Type="http://schemas.openxmlformats.org/officeDocument/2006/relationships/image" Target="../media/image28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55.png"/><Relationship Id="rId4" Type="http://schemas.openxmlformats.org/officeDocument/2006/relationships/image" Target="../media/image54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6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e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7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74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7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89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1.emf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6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98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00.jp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02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04.jp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0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08.jp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10.emf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13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52000"/>
            <a:ext cx="9144000" cy="5715000"/>
          </a:xfrm>
          <a:prstGeom prst="rect">
            <a:avLst/>
          </a:prstGeom>
        </p:spPr>
      </p:pic>
      <p:sp>
        <p:nvSpPr>
          <p:cNvPr id="6" name="Title 4"/>
          <p:cNvSpPr txBox="1">
            <a:spLocks/>
          </p:cNvSpPr>
          <p:nvPr/>
        </p:nvSpPr>
        <p:spPr>
          <a:xfrm>
            <a:off x="1210102" y="31392"/>
            <a:ext cx="6642195" cy="656604"/>
          </a:xfrm>
          <a:prstGeom prst="rect">
            <a:avLst/>
          </a:prstGeom>
        </p:spPr>
        <p:txBody>
          <a:bodyPr anchor="ctr"/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bg-BG" altLang="en-US" sz="3500" b="1" dirty="0" smtClean="0">
                <a:solidFill>
                  <a:srgbClr val="00246C"/>
                </a:solidFill>
                <a:latin typeface="Gabriola" panose="04040605051002020D02" pitchFamily="82" charset="0"/>
                <a:cs typeface="Times New Roman" panose="02020603050405020304" pitchFamily="18" charset="0"/>
              </a:rPr>
              <a:t>СЕМИНАР ЗА УПРАВЛЕНИЕ НА ПРОЕКТИ</a:t>
            </a:r>
            <a:endParaRPr lang="en-US" sz="3500" b="1" dirty="0">
              <a:solidFill>
                <a:srgbClr val="00246C"/>
              </a:solidFill>
              <a:latin typeface="Gabriola" panose="04040605051002020D02" pitchFamily="82" charset="0"/>
              <a:cs typeface="Times New Roman" panose="02020603050405020304" pitchFamily="18" charset="0"/>
            </a:endParaRPr>
          </a:p>
        </p:txBody>
      </p:sp>
      <p:sp>
        <p:nvSpPr>
          <p:cNvPr id="7" name="Title 4"/>
          <p:cNvSpPr txBox="1">
            <a:spLocks/>
          </p:cNvSpPr>
          <p:nvPr/>
        </p:nvSpPr>
        <p:spPr>
          <a:xfrm>
            <a:off x="1656512" y="457200"/>
            <a:ext cx="5749373" cy="544201"/>
          </a:xfrm>
          <a:prstGeom prst="rect">
            <a:avLst/>
          </a:prstGeom>
        </p:spPr>
        <p:txBody>
          <a:bodyPr anchor="ctr"/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bg-BG" altLang="en-US" sz="3500" b="1" dirty="0" smtClean="0">
                <a:solidFill>
                  <a:srgbClr val="F7A81B"/>
                </a:solidFill>
                <a:latin typeface="Gabriola" panose="04040605051002020D02" pitchFamily="82" charset="0"/>
                <a:cs typeface="Times New Roman" panose="02020603050405020304" pitchFamily="18" charset="0"/>
              </a:rPr>
              <a:t>МОДУЛ </a:t>
            </a:r>
            <a:r>
              <a:rPr lang="bg-BG" altLang="en-US" sz="5500" b="1" dirty="0" smtClean="0">
                <a:solidFill>
                  <a:srgbClr val="F7A81B"/>
                </a:solidFill>
                <a:latin typeface="Gabriola" panose="04040605051002020D02" pitchFamily="82" charset="0"/>
                <a:cs typeface="Times New Roman" panose="02020603050405020304" pitchFamily="18" charset="0"/>
              </a:rPr>
              <a:t>1</a:t>
            </a:r>
            <a:r>
              <a:rPr lang="bg-BG" altLang="en-US" sz="3500" b="1" dirty="0" smtClean="0">
                <a:solidFill>
                  <a:srgbClr val="F7A81B"/>
                </a:solidFill>
                <a:latin typeface="Gabriola" panose="04040605051002020D02" pitchFamily="82" charset="0"/>
                <a:cs typeface="Times New Roman" panose="02020603050405020304" pitchFamily="18" charset="0"/>
              </a:rPr>
              <a:t>: </a:t>
            </a:r>
            <a:r>
              <a:rPr lang="bg-BG" altLang="en-US" sz="3500" b="1" dirty="0">
                <a:solidFill>
                  <a:srgbClr val="F7A81B"/>
                </a:solidFill>
                <a:latin typeface="Gabriola" panose="04040605051002020D02" pitchFamily="82" charset="0"/>
                <a:cs typeface="Times New Roman" panose="02020603050405020304" pitchFamily="18" charset="0"/>
              </a:rPr>
              <a:t> </a:t>
            </a:r>
            <a:r>
              <a:rPr lang="bg-BG" altLang="en-US" sz="3500" b="1" dirty="0" smtClean="0">
                <a:solidFill>
                  <a:srgbClr val="F7A81B"/>
                </a:solidFill>
                <a:latin typeface="Gabriola" panose="04040605051002020D02" pitchFamily="82" charset="0"/>
                <a:cs typeface="Times New Roman" panose="02020603050405020304" pitchFamily="18" charset="0"/>
              </a:rPr>
              <a:t>ГЛОБАЛНО МИСЛЕНЕ</a:t>
            </a:r>
            <a:endParaRPr lang="en-US" sz="3500" b="1" dirty="0">
              <a:solidFill>
                <a:srgbClr val="F7A81B"/>
              </a:solidFill>
              <a:latin typeface="Gabriola" panose="04040605051002020D02" pitchFamily="82" charset="0"/>
              <a:cs typeface="Times New Roman" panose="02020603050405020304" pitchFamily="18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52000"/>
            <a:ext cx="9144000" cy="571500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52000"/>
            <a:ext cx="9144000" cy="5715001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52000"/>
            <a:ext cx="9144000" cy="57150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52000"/>
            <a:ext cx="9144000" cy="57150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52000"/>
            <a:ext cx="9144000" cy="57150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52000"/>
            <a:ext cx="9144000" cy="57150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52000"/>
            <a:ext cx="9144000" cy="57150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52000"/>
            <a:ext cx="9144000" cy="571500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52000"/>
            <a:ext cx="9144000" cy="5715000"/>
          </a:xfrm>
          <a:prstGeom prst="rect">
            <a:avLst/>
          </a:prstGeom>
        </p:spPr>
      </p:pic>
      <p:grpSp>
        <p:nvGrpSpPr>
          <p:cNvPr id="24" name="Group 23"/>
          <p:cNvGrpSpPr/>
          <p:nvPr/>
        </p:nvGrpSpPr>
        <p:grpSpPr>
          <a:xfrm>
            <a:off x="0" y="1152000"/>
            <a:ext cx="9144000" cy="5716800"/>
            <a:chOff x="-304800" y="1295400"/>
            <a:chExt cx="9144000" cy="5716800"/>
          </a:xfrm>
        </p:grpSpPr>
        <p:sp>
          <p:nvSpPr>
            <p:cNvPr id="25" name="Rectangle 24"/>
            <p:cNvSpPr>
              <a:spLocks/>
            </p:cNvSpPr>
            <p:nvPr/>
          </p:nvSpPr>
          <p:spPr>
            <a:xfrm>
              <a:off x="-304800" y="1295400"/>
              <a:ext cx="9144000" cy="5716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6000" y="1295400"/>
              <a:ext cx="7622400" cy="5716800"/>
            </a:xfrm>
            <a:prstGeom prst="rect">
              <a:avLst/>
            </a:prstGeom>
          </p:spPr>
        </p:pic>
      </p:grpSp>
      <p:pic>
        <p:nvPicPr>
          <p:cNvPr id="27" name="Picture 2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52000"/>
            <a:ext cx="7622400" cy="57168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52000"/>
            <a:ext cx="7622400" cy="5716800"/>
          </a:xfrm>
          <a:prstGeom prst="rect">
            <a:avLst/>
          </a:prstGeom>
        </p:spPr>
      </p:pic>
      <p:grpSp>
        <p:nvGrpSpPr>
          <p:cNvPr id="34" name="Group 33"/>
          <p:cNvGrpSpPr/>
          <p:nvPr/>
        </p:nvGrpSpPr>
        <p:grpSpPr>
          <a:xfrm>
            <a:off x="0" y="1152000"/>
            <a:ext cx="9144000" cy="5716800"/>
            <a:chOff x="0" y="1152000"/>
            <a:chExt cx="9144000" cy="5716800"/>
          </a:xfrm>
        </p:grpSpPr>
        <p:grpSp>
          <p:nvGrpSpPr>
            <p:cNvPr id="29" name="Group 28"/>
            <p:cNvGrpSpPr/>
            <p:nvPr/>
          </p:nvGrpSpPr>
          <p:grpSpPr>
            <a:xfrm>
              <a:off x="0" y="1152000"/>
              <a:ext cx="9144000" cy="5716800"/>
              <a:chOff x="-1752600" y="2858400"/>
              <a:chExt cx="9144000" cy="5716800"/>
            </a:xfrm>
          </p:grpSpPr>
          <p:sp>
            <p:nvSpPr>
              <p:cNvPr id="30" name="Rectangle 29"/>
              <p:cNvSpPr/>
              <p:nvPr/>
            </p:nvSpPr>
            <p:spPr>
              <a:xfrm>
                <a:off x="-1752600" y="2858400"/>
                <a:ext cx="9144000" cy="57168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7A81B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31" name="Picture 30"/>
              <p:cNvPicPr>
                <a:picLocks noChangeAspect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1752600" y="4145175"/>
                <a:ext cx="9144000" cy="3143250"/>
              </a:xfrm>
              <a:prstGeom prst="rect">
                <a:avLst/>
              </a:prstGeom>
            </p:spPr>
          </p:pic>
        </p:grpSp>
        <p:sp>
          <p:nvSpPr>
            <p:cNvPr id="33" name="Title 4"/>
            <p:cNvSpPr txBox="1">
              <a:spLocks/>
            </p:cNvSpPr>
            <p:nvPr/>
          </p:nvSpPr>
          <p:spPr>
            <a:xfrm>
              <a:off x="1899203" y="1524000"/>
              <a:ext cx="5345595" cy="516579"/>
            </a:xfrm>
            <a:prstGeom prst="rect">
              <a:avLst/>
            </a:prstGeom>
          </p:spPr>
          <p:txBody>
            <a:bodyPr anchor="ctr"/>
            <a:lstStyle>
              <a:lvl1pPr algn="ctr" defTabSz="457200" rtl="0" eaLnBrk="1" fontAlgn="base" hangingPunct="1">
                <a:spcBef>
                  <a:spcPct val="0"/>
                </a:spcBef>
                <a:spcAft>
                  <a:spcPct val="0"/>
                </a:spcAft>
                <a:defRPr sz="4400" kern="1200">
                  <a:solidFill>
                    <a:schemeClr val="tx1"/>
                  </a:solidFill>
                  <a:latin typeface="+mj-lt"/>
                  <a:ea typeface="MS PGothic" pitchFamily="34" charset="-128"/>
                  <a:cs typeface="ＭＳ Ｐゴシック" charset="0"/>
                </a:defRPr>
              </a:lvl1pPr>
              <a:lvl2pPr algn="ctr" defTabSz="457200" rtl="0" eaLnBrk="1" fontAlgn="base" hangingPunct="1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charset="0"/>
                  <a:ea typeface="MS PGothic" pitchFamily="34" charset="-128"/>
                  <a:cs typeface="ＭＳ Ｐゴシック" charset="0"/>
                </a:defRPr>
              </a:lvl2pPr>
              <a:lvl3pPr algn="ctr" defTabSz="457200" rtl="0" eaLnBrk="1" fontAlgn="base" hangingPunct="1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charset="0"/>
                  <a:ea typeface="MS PGothic" pitchFamily="34" charset="-128"/>
                  <a:cs typeface="ＭＳ Ｐゴシック" charset="0"/>
                </a:defRPr>
              </a:lvl3pPr>
              <a:lvl4pPr algn="ctr" defTabSz="457200" rtl="0" eaLnBrk="1" fontAlgn="base" hangingPunct="1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charset="0"/>
                  <a:ea typeface="MS PGothic" pitchFamily="34" charset="-128"/>
                  <a:cs typeface="ＭＳ Ｐゴシック" charset="0"/>
                </a:defRPr>
              </a:lvl4pPr>
              <a:lvl5pPr algn="ctr" defTabSz="457200" rtl="0" eaLnBrk="1" fontAlgn="base" hangingPunct="1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charset="0"/>
                  <a:ea typeface="MS PGothic" pitchFamily="34" charset="-128"/>
                  <a:cs typeface="ＭＳ Ｐゴシック" charset="0"/>
                </a:defRPr>
              </a:lvl5pPr>
              <a:lvl6pPr marL="457200" algn="ctr" defTabSz="457200" rtl="0" eaLnBrk="1" fontAlgn="base" hangingPunct="1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6pPr>
              <a:lvl7pPr marL="914400" algn="ctr" defTabSz="457200" rtl="0" eaLnBrk="1" fontAlgn="base" hangingPunct="1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7pPr>
              <a:lvl8pPr marL="1371600" algn="ctr" defTabSz="457200" rtl="0" eaLnBrk="1" fontAlgn="base" hangingPunct="1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8pPr>
              <a:lvl9pPr marL="1828800" algn="ctr" defTabSz="457200" rtl="0" eaLnBrk="1" fontAlgn="base" hangingPunct="1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9pPr>
            </a:lstStyle>
            <a:p>
              <a:pPr algn="l">
                <a:defRPr/>
              </a:pPr>
              <a:r>
                <a:rPr lang="en-US" altLang="en-US" sz="5000" b="1" dirty="0" smtClean="0">
                  <a:solidFill>
                    <a:srgbClr val="00246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Times New Roman" panose="02020603050405020304" pitchFamily="18" charset="0"/>
                </a:rPr>
                <a:t>PEOPLE OF ACTION</a:t>
              </a:r>
              <a:endParaRPr lang="en-US" sz="5000" b="1" dirty="0">
                <a:solidFill>
                  <a:srgbClr val="00246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4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7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3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6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3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9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altLang="en-US" sz="2800" b="1" dirty="0" smtClean="0">
                <a:latin typeface="Arial Narrow" panose="020B0606020202030204" pitchFamily="34" charset="0"/>
                <a:cs typeface="Times New Roman" pitchFamily="18" charset="0"/>
              </a:rPr>
              <a:t>Клубна квалификация</a:t>
            </a:r>
            <a:endParaRPr lang="en-US" altLang="en-US" sz="28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1000" y="1208145"/>
            <a:ext cx="82322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bg-BG" sz="2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За да бъде завършен квалификационния процес, К</a:t>
            </a:r>
            <a:r>
              <a:rPr lang="bg-BG" sz="2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лубът </a:t>
            </a:r>
            <a:r>
              <a:rPr lang="bg-BG" sz="2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трябва</a:t>
            </a:r>
            <a:r>
              <a:rPr lang="bg-BG" sz="2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:</a:t>
            </a:r>
            <a:endParaRPr lang="en-GB" sz="2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9" y="1636976"/>
            <a:ext cx="2020623" cy="202062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73022" y="1676400"/>
            <a:ext cx="6668824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2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1. </a:t>
            </a:r>
            <a:r>
              <a:rPr lang="bg-BG" sz="2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Да се е запознал с </a:t>
            </a:r>
            <a:r>
              <a:rPr lang="bg-BG" sz="2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Клубния меморандум (club memorandum of understanding</a:t>
            </a:r>
            <a:r>
              <a:rPr lang="bg-BG" sz="2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) и копие на меморандумът, подписан </a:t>
            </a:r>
            <a:r>
              <a:rPr lang="bg-BG" sz="2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от президента и елект президента на </a:t>
            </a:r>
            <a:r>
              <a:rPr lang="bg-BG" sz="2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клуба, да бъде изпратен </a:t>
            </a:r>
            <a:r>
              <a:rPr lang="bg-BG" sz="2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на Дистриктния комитет за </a:t>
            </a:r>
            <a:r>
              <a:rPr lang="bg-BG" sz="2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ФР;</a:t>
            </a:r>
            <a:endParaRPr lang="en-US" sz="2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>
              <a:spcBef>
                <a:spcPts val="600"/>
              </a:spcBef>
            </a:pPr>
            <a:r>
              <a:rPr lang="en-US" sz="2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2. </a:t>
            </a:r>
            <a:r>
              <a:rPr lang="bg-BG" sz="2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Да изпрати представител на клуба да </a:t>
            </a:r>
            <a:r>
              <a:rPr lang="bg-BG" sz="2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участва в </a:t>
            </a:r>
            <a:r>
              <a:rPr lang="bg-BG" sz="2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Семинара за управление на проекти;</a:t>
            </a:r>
            <a:endParaRPr lang="en-US" sz="2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>
              <a:spcBef>
                <a:spcPts val="600"/>
              </a:spcBef>
            </a:pPr>
            <a:r>
              <a:rPr lang="en-US" sz="2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3. </a:t>
            </a:r>
            <a:r>
              <a:rPr lang="bg-BG" sz="2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Да е съгласен с всякакви </a:t>
            </a:r>
            <a:r>
              <a:rPr lang="bg-BG" sz="2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допълнителни </a:t>
            </a:r>
            <a:r>
              <a:rPr lang="bg-BG" sz="2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изисквания за квалификация, наложени от </a:t>
            </a:r>
            <a:r>
              <a:rPr lang="bg-BG" sz="2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Дистрикта.</a:t>
            </a:r>
            <a:endParaRPr lang="en-GB" sz="2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5105400"/>
            <a:ext cx="82322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bg-BG" sz="2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За да поддържа статуса си на квалифициран, </a:t>
            </a:r>
            <a:r>
              <a:rPr lang="bg-BG" sz="2200" u="sng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К</a:t>
            </a:r>
            <a:r>
              <a:rPr lang="bg-BG" sz="2200" u="sng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лубът </a:t>
            </a:r>
            <a:r>
              <a:rPr lang="bg-BG" sz="2200" u="sng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трябва да спазва условията на клубния меморандум за разбирателство</a:t>
            </a:r>
            <a:r>
              <a:rPr lang="bg-BG" sz="2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.</a:t>
            </a:r>
            <a:endParaRPr lang="en-GB" sz="2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77434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itle 3"/>
          <p:cNvSpPr>
            <a:spLocks noGrp="1"/>
          </p:cNvSpPr>
          <p:nvPr>
            <p:ph type="ctrTitle"/>
          </p:nvPr>
        </p:nvSpPr>
        <p:spPr bwMode="auto">
          <a:xfrm>
            <a:off x="304800" y="2667000"/>
            <a:ext cx="8534400" cy="1600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altLang="en-US" sz="4000" b="1" dirty="0" smtClean="0">
                <a:latin typeface="Arial Narrow" pitchFamily="34" charset="0"/>
              </a:rPr>
              <a:t>На добър час!</a:t>
            </a:r>
            <a:endParaRPr lang="en-US" altLang="en-US" sz="4000" b="1" dirty="0" smtClean="0">
              <a:latin typeface="Arial Narrow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8873" y="-29817"/>
            <a:ext cx="2746254" cy="2746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801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pPr>
              <a:defRPr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Глобално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мислене. Планиране на проект за глобален грант.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533400" y="4764144"/>
            <a:ext cx="6400800" cy="117945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r>
              <a:rPr lang="bg-BG" sz="2400" dirty="0" smtClean="0"/>
              <a:t>Константин Стоянов, РК Стара Загора</a:t>
            </a:r>
          </a:p>
          <a:p>
            <a:r>
              <a:rPr lang="bg-BG" altLang="en-US" sz="2400" dirty="0" smtClean="0">
                <a:latin typeface="Georgia" panose="02040502050405020303" pitchFamily="18" charset="0"/>
                <a:cs typeface="Times New Roman" pitchFamily="18" charset="0"/>
              </a:rPr>
              <a:t>Подкомитет Глобални грантове</a:t>
            </a:r>
            <a:endParaRPr lang="bg-BG" altLang="en-US" dirty="0" smtClean="0">
              <a:latin typeface="Georgia" panose="02040502050405020303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0608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sz="2800" b="1" dirty="0">
                <a:latin typeface="Arial Narrow Bold" pitchFamily="-84" charset="0"/>
              </a:rPr>
              <a:t>Какво ще научим днес?</a:t>
            </a:r>
            <a:endParaRPr lang="en-US" altLang="en-US" sz="26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60001" y="1447800"/>
            <a:ext cx="53550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514350" indent="-514350" eaLnBrk="1" hangingPunct="1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ru-RU" sz="3000" b="1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Устойчивост на проекта</a:t>
            </a:r>
          </a:p>
          <a:p>
            <a:pPr marL="514350" indent="-514350" eaLnBrk="1" hangingPunct="1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ru-RU" sz="30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Оценка на нуждите</a:t>
            </a:r>
          </a:p>
          <a:p>
            <a:pPr marL="514350" indent="-514350" eaLnBrk="1" hangingPunct="1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ru-RU" sz="30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Как да намерим партньор</a:t>
            </a:r>
          </a:p>
          <a:p>
            <a:pPr marL="514350" indent="-514350" eaLnBrk="1" hangingPunct="1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ru-RU" sz="30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10 стъпки към добрия проект</a:t>
            </a:r>
          </a:p>
          <a:p>
            <a:pPr marL="514350" indent="-514350" eaLnBrk="1" hangingPunct="1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ru-RU" sz="30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Бюджет</a:t>
            </a:r>
          </a:p>
          <a:p>
            <a:pPr marL="514350" indent="-514350" eaLnBrk="1" hangingPunct="1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ru-RU" sz="30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Като за финал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6100" y="1676400"/>
            <a:ext cx="24384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61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sz="2800" b="1" dirty="0">
                <a:latin typeface="Arial Narrow Bold" pitchFamily="-84" charset="0"/>
              </a:rPr>
              <a:t>Глобални </a:t>
            </a:r>
            <a:r>
              <a:rPr lang="bg-BG" sz="2800" b="1" dirty="0" smtClean="0">
                <a:latin typeface="Arial Narrow Bold" pitchFamily="-84" charset="0"/>
              </a:rPr>
              <a:t>грантове</a:t>
            </a:r>
            <a:endParaRPr lang="en-US" altLang="en-US" sz="26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60000" y="1403272"/>
            <a:ext cx="6955199" cy="4083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457200" indent="-457200" eaLnBrk="1" hangingPunct="1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30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Мащабни, дългосрочни проекти</a:t>
            </a:r>
          </a:p>
          <a:p>
            <a:pPr marL="457200" indent="-457200" eaLnBrk="1" hangingPunct="1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30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Устойчиви и измерими резултати</a:t>
            </a:r>
          </a:p>
          <a:p>
            <a:pPr marL="457200" indent="-457200" eaLnBrk="1" hangingPunct="1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30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Посветени на зоните на фокус</a:t>
            </a:r>
          </a:p>
          <a:p>
            <a:pPr marL="457200" indent="-457200" eaLnBrk="1" hangingPunct="1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30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Международен партньор</a:t>
            </a:r>
          </a:p>
          <a:p>
            <a:pPr marL="457200" indent="-457200" eaLnBrk="1" hangingPunct="1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30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Минимален бюджет от $30,000</a:t>
            </a:r>
          </a:p>
          <a:p>
            <a:pPr marL="457200" indent="-457200" eaLnBrk="1" hangingPunct="1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30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Подкрепени от Световния фонд</a:t>
            </a:r>
          </a:p>
        </p:txBody>
      </p:sp>
    </p:spTree>
    <p:extLst>
      <p:ext uri="{BB962C8B-B14F-4D97-AF65-F5344CB8AC3E}">
        <p14:creationId xmlns:p14="http://schemas.microsoft.com/office/powerpoint/2010/main" val="4052014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sz="2800" b="1" dirty="0">
                <a:latin typeface="Arial Narrow Bold" pitchFamily="-84" charset="0"/>
              </a:rPr>
              <a:t>Устойчивост</a:t>
            </a:r>
            <a:endParaRPr lang="en-US" altLang="en-US" sz="26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63313" y="1295400"/>
            <a:ext cx="4465468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bg-BG" sz="26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Устойчивостта има различно значение за отделните организации</a:t>
            </a:r>
            <a:r>
              <a:rPr lang="en-US" sz="26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.</a:t>
            </a:r>
            <a:br>
              <a:rPr lang="en-US" sz="26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</a:br>
            <a:r>
              <a:rPr lang="en-US" sz="26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/>
            </a:r>
            <a:br>
              <a:rPr lang="en-US" sz="26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</a:br>
            <a:r>
              <a:rPr lang="ru-RU" sz="2600" b="1" dirty="0" smtClean="0">
                <a:solidFill>
                  <a:srgbClr val="194B99"/>
                </a:solidFill>
                <a:latin typeface="+mn-lt"/>
              </a:rPr>
              <a:t>За Фондация Ротари устойчивост означава </a:t>
            </a:r>
            <a:r>
              <a:rPr lang="ru-RU" sz="26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предоставяне на дългосрочно решение за нуждите на определена общност, което тя да може да поддържа и след приключването на гранта.</a:t>
            </a:r>
            <a:endParaRPr lang="en-US" sz="2600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endParaRPr lang="en-US" sz="26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pic>
        <p:nvPicPr>
          <p:cNvPr id="6" name="Content Placeholder 4" descr="Pages from 1000_guide_to_global_grants_en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0" y="1295400"/>
            <a:ext cx="3429000" cy="4903629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54001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sz="2800" b="1" dirty="0">
                <a:latin typeface="Arial Narrow Bold" pitchFamily="-84" charset="0"/>
              </a:rPr>
              <a:t>Какво представлява оценка на нуждите?</a:t>
            </a:r>
            <a:endParaRPr lang="en-US" altLang="en-US" sz="26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60000" y="1371600"/>
            <a:ext cx="83268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2800" b="1" dirty="0" smtClean="0">
                <a:solidFill>
                  <a:schemeClr val="bg2">
                    <a:lumMod val="10000"/>
                  </a:schemeClr>
                </a:solidFill>
                <a:latin typeface="+mj-lt"/>
              </a:rPr>
              <a:t>Оценява силните и слаби страни, нуждите и наличните активи</a:t>
            </a:r>
            <a:endParaRPr lang="en-US" sz="2800" b="1" dirty="0" smtClean="0">
              <a:solidFill>
                <a:schemeClr val="bg2">
                  <a:lumMod val="10000"/>
                </a:schemeClr>
              </a:solidFill>
              <a:latin typeface="+mj-lt"/>
            </a:endParaRPr>
          </a:p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2800" b="1" dirty="0" smtClean="0">
                <a:solidFill>
                  <a:schemeClr val="bg2">
                    <a:lumMod val="10000"/>
                  </a:schemeClr>
                </a:solidFill>
                <a:latin typeface="+mj-lt"/>
              </a:rPr>
              <a:t>Помага за идентифициране на най-подходящите проектни идеи</a:t>
            </a:r>
            <a:endParaRPr lang="en-US" sz="2800" b="1" dirty="0" smtClean="0">
              <a:solidFill>
                <a:schemeClr val="bg2">
                  <a:lumMod val="10000"/>
                </a:schemeClr>
              </a:solidFill>
              <a:latin typeface="+mj-lt"/>
            </a:endParaRPr>
          </a:p>
        </p:txBody>
      </p:sp>
      <p:pic>
        <p:nvPicPr>
          <p:cNvPr id="6" name="Picture 6" descr="https://s3.amazonaws.com/RIProjects/PRDImages/1886a654-c029-4bd5-bf6b-9e5d6c2fa1fe-732583ea-8e7b-41f7-8048-6134ebe750d8-867b5f5b-6e28-473b-9c6b-8bdc0a425246-72838857-1-SlideShowPhot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38847" y="3124200"/>
            <a:ext cx="3914553" cy="29359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5921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sz="2800" b="1" dirty="0">
                <a:latin typeface="Arial Narrow Bold" pitchFamily="-84" charset="0"/>
              </a:rPr>
              <a:t>Ползи</a:t>
            </a:r>
            <a:endParaRPr lang="en-US" altLang="en-US" sz="26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60000" y="1403272"/>
            <a:ext cx="8371583" cy="4387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30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Повишено познание на процесите в общността</a:t>
            </a:r>
            <a:endParaRPr lang="en-US" sz="3000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30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Помощ при избор на приоритетни цели за служба</a:t>
            </a:r>
            <a:endParaRPr lang="en-US" sz="3000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30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Поставя начало на стабилни взаимоотношения</a:t>
            </a:r>
            <a:endParaRPr lang="en-US" sz="3000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30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Насърчава участието на всички представители на общността</a:t>
            </a:r>
            <a:endParaRPr lang="en-US" sz="3000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30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Помага за създаване на доверие, споделена собственост и устойчивост</a:t>
            </a:r>
            <a:endParaRPr lang="en-US" sz="3000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12147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sz="2800" b="1" dirty="0">
                <a:latin typeface="Arial Narrow Bold" pitchFamily="-84" charset="0"/>
              </a:rPr>
              <a:t>Инструменти за оценка</a:t>
            </a:r>
            <a:endParaRPr lang="en-US" altLang="en-US" sz="26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60001" y="1295400"/>
            <a:ext cx="4669200" cy="4540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30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Общи срещи</a:t>
            </a:r>
            <a:endParaRPr lang="en-US" sz="3000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30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Проучвания</a:t>
            </a:r>
            <a:endParaRPr lang="en-US" sz="3000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30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Индивидуални разговори</a:t>
            </a:r>
            <a:endParaRPr lang="en-US" sz="3000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30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Фокус групи</a:t>
            </a:r>
            <a:endParaRPr lang="en-US" sz="3000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30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Оценка на активите</a:t>
            </a:r>
            <a:endParaRPr lang="en-US" sz="3000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30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Картографиране на общността</a:t>
            </a:r>
            <a:endParaRPr lang="en-US" sz="3000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200" y="1143000"/>
            <a:ext cx="3602400" cy="4927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388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sz="2800" b="1" dirty="0">
                <a:latin typeface="Arial Narrow Bold" pitchFamily="-84" charset="0"/>
              </a:rPr>
              <a:t>Съвети</a:t>
            </a:r>
            <a:endParaRPr lang="en-US" altLang="en-US" sz="26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60000" y="1403272"/>
            <a:ext cx="8371583" cy="3473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30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Отворете съзнанието си</a:t>
            </a:r>
            <a:endParaRPr lang="en-US" sz="3000" b="1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30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Изберете внимателно участниците</a:t>
            </a:r>
            <a:endParaRPr lang="en-US" sz="3000" b="1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30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Включете пренебрегвани или маргинализирани групи</a:t>
            </a:r>
            <a:endParaRPr lang="en-US" sz="3000" b="1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30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Приемете ролята на външни лица</a:t>
            </a:r>
            <a:endParaRPr lang="en-US" sz="3000" b="1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30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Не обещавайте, преди да вземете решение</a:t>
            </a:r>
            <a:endParaRPr lang="en-US" sz="3000" b="1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22584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pPr eaLnBrk="1" hangingPunct="1">
              <a:defRPr/>
            </a:pPr>
            <a:r>
              <a:rPr lang="bg-BG" alt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Дистриктни и глобални грантове.</a:t>
            </a:r>
            <a:br>
              <a:rPr lang="bg-BG" alt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g-BG" alt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Квалификация на клубовете</a:t>
            </a:r>
            <a:r>
              <a:rPr lang="en-US" alt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533400" y="4764144"/>
            <a:ext cx="6400800" cy="72225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r>
              <a:rPr lang="bg-BG" sz="2400" dirty="0"/>
              <a:t>Валентин Стоянов, АЗКР, ПДГ</a:t>
            </a:r>
            <a:endParaRPr lang="bg-BG" altLang="en-US" b="1" dirty="0" smtClean="0">
              <a:latin typeface="Georgia" panose="02040502050405020303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1041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sz="2800" b="1" dirty="0">
                <a:latin typeface="Arial Narrow Bold" pitchFamily="-84" charset="0"/>
              </a:rPr>
              <a:t>Източници на информация</a:t>
            </a:r>
            <a:endParaRPr lang="en-US" altLang="en-US" sz="26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r="27008"/>
          <a:stretch/>
        </p:blipFill>
        <p:spPr>
          <a:xfrm>
            <a:off x="4899597" y="1219200"/>
            <a:ext cx="3939603" cy="2786302"/>
          </a:xfrm>
          <a:prstGeom prst="rect">
            <a:avLst/>
          </a:prstGeom>
          <a:ln>
            <a:solidFill>
              <a:srgbClr val="BCBDC0"/>
            </a:solidFill>
          </a:ln>
          <a:effectLst>
            <a:outerShdw blurRad="50800" dist="38100" dir="2700000" algn="tl" rotWithShape="0">
              <a:srgbClr val="BCBDC0"/>
            </a:out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000" y="1219200"/>
            <a:ext cx="3450000" cy="483607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/>
          <a:srcRect t="778"/>
          <a:stretch/>
        </p:blipFill>
        <p:spPr>
          <a:xfrm>
            <a:off x="3032697" y="3238275"/>
            <a:ext cx="4629150" cy="2790573"/>
          </a:xfrm>
          <a:prstGeom prst="rect">
            <a:avLst/>
          </a:prstGeom>
          <a:ln>
            <a:solidFill>
              <a:srgbClr val="BCBDC0"/>
            </a:solidFill>
          </a:ln>
          <a:effectLst>
            <a:outerShdw blurRad="50800" dist="50800" dir="2700000" algn="ctr" rotWithShape="0">
              <a:srgbClr val="BCBDC0"/>
            </a:outerShdw>
          </a:effectLst>
        </p:spPr>
      </p:pic>
    </p:spTree>
    <p:extLst>
      <p:ext uri="{BB962C8B-B14F-4D97-AF65-F5344CB8AC3E}">
        <p14:creationId xmlns:p14="http://schemas.microsoft.com/office/powerpoint/2010/main" val="4019208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sz="2800" b="1" dirty="0">
                <a:latin typeface="Arial Narrow Bold" pitchFamily="-84" charset="0"/>
              </a:rPr>
              <a:t>А партньор?</a:t>
            </a:r>
            <a:endParaRPr lang="en-US" altLang="en-US" sz="26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1467" y="1524000"/>
            <a:ext cx="3302533" cy="3549728"/>
          </a:xfrm>
          <a:prstGeom prst="rect">
            <a:avLst/>
          </a:prstGeom>
        </p:spPr>
      </p:pic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60000" y="1524000"/>
            <a:ext cx="57360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30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Rotary Ideas</a:t>
            </a:r>
          </a:p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30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Ротариански групи за дискусии</a:t>
            </a:r>
            <a:endParaRPr lang="en-US" sz="3000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30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Ротариански групи за действие</a:t>
            </a:r>
            <a:endParaRPr lang="en-US" sz="3000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30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ICC </a:t>
            </a:r>
            <a:r>
              <a:rPr lang="bg-BG" sz="30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комитети</a:t>
            </a:r>
            <a:endParaRPr lang="en-US" sz="3000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30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“Побратимени” клубове</a:t>
            </a:r>
            <a:endParaRPr lang="en-US" sz="3000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30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Индивидуални контакти</a:t>
            </a:r>
            <a:endParaRPr lang="en-US" sz="3000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60007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0" y="3810000"/>
            <a:ext cx="5835722" cy="1477328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r>
              <a:rPr lang="bg-BG" sz="4500" b="1" i="0" dirty="0" smtClean="0">
                <a:solidFill>
                  <a:srgbClr val="194B99"/>
                </a:solidFill>
                <a:latin typeface="Arial Narrow Bold"/>
                <a:cs typeface="Arial Narrow Bold"/>
              </a:rPr>
              <a:t>10 стъпки за успешен Глобален Грант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602562"/>
            <a:ext cx="4267200" cy="297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460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sz="2800" b="1" dirty="0">
                <a:latin typeface="Arial Narrow Bold" pitchFamily="-84" charset="0"/>
              </a:rPr>
              <a:t>Стъпка </a:t>
            </a:r>
            <a:r>
              <a:rPr lang="bg-BG" sz="2800" b="1" dirty="0" smtClean="0">
                <a:latin typeface="Arial Narrow Bold" pitchFamily="-84" charset="0"/>
              </a:rPr>
              <a:t>№1</a:t>
            </a:r>
            <a:endParaRPr lang="en-US" altLang="en-US" sz="26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60000" y="1371600"/>
            <a:ext cx="4942671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30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Подгответе детайлна </a:t>
            </a:r>
            <a:r>
              <a:rPr lang="bg-BG" sz="3000" b="1" dirty="0" smtClean="0">
                <a:solidFill>
                  <a:srgbClr val="194B99"/>
                </a:solidFill>
                <a:latin typeface="+mn-lt"/>
              </a:rPr>
              <a:t>оценка на нуждите на общнос</a:t>
            </a:r>
            <a:r>
              <a:rPr lang="bg-BG" sz="3000" b="1" dirty="0">
                <a:solidFill>
                  <a:srgbClr val="194B99"/>
                </a:solidFill>
                <a:latin typeface="+mn-lt"/>
              </a:rPr>
              <a:t>тта</a:t>
            </a:r>
            <a:r>
              <a:rPr lang="bg-BG" sz="30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 и нейните силни страни</a:t>
            </a:r>
            <a:endParaRPr lang="en-US" sz="3000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30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Говорете директно с хората</a:t>
            </a:r>
            <a:endParaRPr lang="en-US" sz="3000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30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Започнете с оценка на нуждите, вместо с проектен план</a:t>
            </a:r>
            <a:endParaRPr lang="en-US" sz="3000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200" y="1143000"/>
            <a:ext cx="3602400" cy="4927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27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sz="2800" b="1" dirty="0">
                <a:latin typeface="Arial Narrow Bold" pitchFamily="-84" charset="0"/>
              </a:rPr>
              <a:t>Стъпка </a:t>
            </a:r>
            <a:r>
              <a:rPr lang="bg-BG" sz="2800" b="1" dirty="0" smtClean="0">
                <a:latin typeface="Arial Narrow Bold" pitchFamily="-84" charset="0"/>
              </a:rPr>
              <a:t>№</a:t>
            </a:r>
            <a:r>
              <a:rPr lang="en-US" sz="2800" b="1" dirty="0" smtClean="0">
                <a:latin typeface="Arial Narrow Bold" pitchFamily="-84" charset="0"/>
              </a:rPr>
              <a:t>2</a:t>
            </a:r>
            <a:endParaRPr lang="en-US" altLang="en-US" sz="28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220662" y="1403272"/>
            <a:ext cx="5570537" cy="4424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Прегледайте </a:t>
            </a:r>
            <a:r>
              <a:rPr lang="bg-BG" sz="2800" b="1" dirty="0" smtClean="0">
                <a:solidFill>
                  <a:srgbClr val="194B99"/>
                </a:solidFill>
                <a:latin typeface="+mn-lt"/>
              </a:rPr>
              <a:t>зоните на фокус</a:t>
            </a:r>
            <a:endParaRPr lang="en-US" sz="2800" b="1" dirty="0" smtClean="0">
              <a:solidFill>
                <a:srgbClr val="194B99"/>
              </a:solidFill>
              <a:latin typeface="+mn-lt"/>
            </a:endParaRPr>
          </a:p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Определете най-подходящата зона в зависимост от нуждите</a:t>
            </a:r>
            <a:endParaRPr lang="en-US" sz="2800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Съобразете проекта с идентифицираната зона на фокус</a:t>
            </a:r>
            <a:endParaRPr lang="en-US" sz="2800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Бъдете сигурни, че всички дейности са допустими според зоната на фоккус</a:t>
            </a:r>
            <a:endParaRPr lang="en-US" sz="2800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0" y="1370142"/>
            <a:ext cx="3254467" cy="4692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539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sz="2800" b="1" dirty="0">
                <a:latin typeface="Arial Narrow Bold" pitchFamily="-84" charset="0"/>
              </a:rPr>
              <a:t>Стъпка №</a:t>
            </a:r>
            <a:r>
              <a:rPr lang="bg-BG" sz="2800" b="1" dirty="0" smtClean="0">
                <a:latin typeface="Arial Narrow Bold" pitchFamily="-84" charset="0"/>
              </a:rPr>
              <a:t>3</a:t>
            </a:r>
            <a:endParaRPr lang="en-US" altLang="en-US" sz="26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220664" y="1403272"/>
            <a:ext cx="4941886" cy="2711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30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Съставете </a:t>
            </a:r>
            <a:r>
              <a:rPr lang="bg-BG" sz="3000" b="1" dirty="0" smtClean="0">
                <a:solidFill>
                  <a:srgbClr val="194B99"/>
                </a:solidFill>
                <a:latin typeface="+mn-lt"/>
              </a:rPr>
              <a:t>подробен</a:t>
            </a:r>
            <a:r>
              <a:rPr lang="bg-BG" sz="30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 </a:t>
            </a:r>
            <a:r>
              <a:rPr lang="bg-BG" sz="3000" b="1" dirty="0" smtClean="0">
                <a:solidFill>
                  <a:srgbClr val="194B99"/>
                </a:solidFill>
                <a:latin typeface="+mn-lt"/>
              </a:rPr>
              <a:t>план</a:t>
            </a:r>
            <a:r>
              <a:rPr lang="bg-BG" sz="30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 за изпълнение на проекта</a:t>
            </a:r>
            <a:endParaRPr lang="en-US" sz="3000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3000" b="1" dirty="0" smtClean="0">
                <a:solidFill>
                  <a:srgbClr val="194B99"/>
                </a:solidFill>
                <a:latin typeface="+mn-lt"/>
              </a:rPr>
              <a:t>Включете</a:t>
            </a:r>
            <a:r>
              <a:rPr lang="bg-BG" sz="3000" dirty="0" smtClean="0">
                <a:solidFill>
                  <a:srgbClr val="194B99"/>
                </a:solidFill>
                <a:latin typeface="+mn-lt"/>
              </a:rPr>
              <a:t> </a:t>
            </a:r>
            <a:r>
              <a:rPr lang="bg-BG" sz="30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бъдещите </a:t>
            </a:r>
            <a:r>
              <a:rPr lang="bg-BG" sz="3000" b="1" dirty="0" smtClean="0">
                <a:solidFill>
                  <a:srgbClr val="194B99"/>
                </a:solidFill>
                <a:latin typeface="+mn-lt"/>
              </a:rPr>
              <a:t>бенефициенти</a:t>
            </a:r>
            <a:r>
              <a:rPr lang="bg-BG" sz="3000" dirty="0" smtClean="0">
                <a:solidFill>
                  <a:srgbClr val="194B99"/>
                </a:solidFill>
                <a:latin typeface="+mn-lt"/>
              </a:rPr>
              <a:t> </a:t>
            </a:r>
            <a:r>
              <a:rPr lang="bg-BG" sz="30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в процеса</a:t>
            </a:r>
            <a:endParaRPr lang="en-US" sz="3000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pic>
        <p:nvPicPr>
          <p:cNvPr id="6" name="Picture 5" descr="R:\COMSHARE\FProd\ FOR WEB\PDFs\Leadership Dev\Leaders Guide Icons\Idea-Exchange_2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2350" y="1752600"/>
            <a:ext cx="781050" cy="876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R:\COMSHARE\FProd\ FOR WEB\PDFs\Leadership Dev\Leaders Guide Icons\Interactive-Panel_2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3698240"/>
            <a:ext cx="781050" cy="87376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R:\COMSHARE\FProd\ FOR WEB\PDFs\Leadership Dev\Leaders Guide Icons\Speedmeet_2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0" y="4267200"/>
            <a:ext cx="1028700" cy="1152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\\RI-FS13\Membership Development &amp; Support\LE\publications and courses\Templates\branded leaders' guide templates\format images\Roundtable_2.pn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350" y="3976687"/>
            <a:ext cx="933450" cy="1047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R:\COMSHARE\FProd\ FOR WEB\PDFs\Leadership Dev\Leaders Guide Icons\Workshop_2.pn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8775" y="2052637"/>
            <a:ext cx="1028700" cy="11525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44930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sz="2800" b="1" dirty="0">
                <a:latin typeface="Arial Narrow Bold" pitchFamily="-84" charset="0"/>
              </a:rPr>
              <a:t>Стъпка №4</a:t>
            </a:r>
            <a:endParaRPr lang="en-US" altLang="en-US" sz="26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60000" y="1347148"/>
            <a:ext cx="6726600" cy="4596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457200" indent="-457200" eaLnBrk="1" hangingPunct="1"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j-lt"/>
              </a:rPr>
              <a:t>Осигурете подробен </a:t>
            </a:r>
            <a:r>
              <a:rPr lang="bg-BG" sz="2800" b="1" dirty="0" smtClean="0">
                <a:solidFill>
                  <a:srgbClr val="194B99"/>
                </a:solidFill>
                <a:latin typeface="+mj-lt"/>
              </a:rPr>
              <a:t>списък със задачи </a:t>
            </a:r>
            <a: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j-lt"/>
              </a:rPr>
              <a:t>за клуба домакин и международния партньор</a:t>
            </a:r>
            <a:endParaRPr lang="en-US" sz="2800" dirty="0" smtClean="0">
              <a:solidFill>
                <a:schemeClr val="bg2">
                  <a:lumMod val="10000"/>
                </a:schemeClr>
              </a:solidFill>
              <a:latin typeface="+mj-lt"/>
            </a:endParaRPr>
          </a:p>
          <a:p>
            <a:pPr marL="457200" indent="-457200" eaLnBrk="1" hangingPunct="1"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j-lt"/>
              </a:rPr>
              <a:t>Координирайте </a:t>
            </a:r>
            <a:r>
              <a:rPr lang="bg-BG" sz="2800" b="1" dirty="0" smtClean="0">
                <a:solidFill>
                  <a:srgbClr val="194B99"/>
                </a:solidFill>
                <a:latin typeface="+mj-lt"/>
              </a:rPr>
              <a:t>публичните изяви </a:t>
            </a:r>
            <a: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j-lt"/>
              </a:rPr>
              <a:t>и разпространението на </a:t>
            </a:r>
            <a:r>
              <a:rPr lang="bg-BG" sz="2800" b="1" dirty="0" smtClean="0">
                <a:solidFill>
                  <a:srgbClr val="194B99"/>
                </a:solidFill>
                <a:latin typeface="+mj-lt"/>
              </a:rPr>
              <a:t>информация</a:t>
            </a:r>
            <a: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j-lt"/>
              </a:rPr>
              <a:t> за проекта сред общността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latin typeface="+mj-lt"/>
              </a:rPr>
              <a:t> </a:t>
            </a:r>
          </a:p>
          <a:p>
            <a:pPr marL="457200" indent="-457200" eaLnBrk="1" hangingPunct="1"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j-lt"/>
              </a:rPr>
              <a:t>Използвайте членове на клуба за </a:t>
            </a:r>
            <a:r>
              <a:rPr lang="bg-BG" sz="2800" b="1" dirty="0" smtClean="0">
                <a:solidFill>
                  <a:srgbClr val="194B99"/>
                </a:solidFill>
                <a:latin typeface="+mj-lt"/>
              </a:rPr>
              <a:t>техническа и професионална подкрепа</a:t>
            </a:r>
            <a: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j-lt"/>
              </a:rPr>
              <a:t> на проекта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latin typeface="+mj-lt"/>
              </a:rPr>
              <a:t> </a:t>
            </a:r>
          </a:p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endParaRPr lang="en-US" sz="2800" dirty="0" smtClean="0">
              <a:solidFill>
                <a:schemeClr val="bg2">
                  <a:lumMod val="10000"/>
                </a:schemeClr>
              </a:solidFill>
              <a:latin typeface="+mj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1295400"/>
            <a:ext cx="1452373" cy="145237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9113" y="2971800"/>
            <a:ext cx="1304547" cy="130454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4973" y="4139252"/>
            <a:ext cx="175260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955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sz="2800" b="1" dirty="0">
                <a:latin typeface="Arial Narrow Bold" pitchFamily="-84" charset="0"/>
              </a:rPr>
              <a:t>Стъпка №5</a:t>
            </a:r>
            <a:endParaRPr lang="en-US" altLang="en-US" sz="26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220663" y="1219200"/>
            <a:ext cx="8113712" cy="1625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30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Съставете подробен </a:t>
            </a:r>
            <a:r>
              <a:rPr lang="bg-BG" sz="3000" b="1" dirty="0" smtClean="0">
                <a:solidFill>
                  <a:srgbClr val="194B99"/>
                </a:solidFill>
                <a:latin typeface="+mn-lt"/>
              </a:rPr>
              <a:t>бюджет</a:t>
            </a:r>
            <a:endParaRPr lang="en-US" sz="3000" b="1" dirty="0" smtClean="0">
              <a:solidFill>
                <a:srgbClr val="194B99"/>
              </a:solidFill>
              <a:latin typeface="+mn-lt"/>
            </a:endParaRPr>
          </a:p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30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Включете информация за изпълнителите и как сте ги избрали</a:t>
            </a:r>
            <a:endParaRPr lang="en-US" sz="3000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2174" t="-1" r="1449" b="31351"/>
          <a:stretch/>
        </p:blipFill>
        <p:spPr bwMode="auto">
          <a:xfrm>
            <a:off x="1795962" y="2971800"/>
            <a:ext cx="4433896" cy="2540367"/>
          </a:xfrm>
          <a:prstGeom prst="rect">
            <a:avLst/>
          </a:prstGeom>
          <a:ln w="9525" cap="flat" cmpd="sng" algn="ctr">
            <a:solidFill>
              <a:srgbClr val="005DAA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50800" dir="2700000" algn="ctr" rotWithShape="0">
              <a:srgbClr val="005DAA">
                <a:alpha val="50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2492" t="947" r="880" b="22538"/>
          <a:stretch/>
        </p:blipFill>
        <p:spPr bwMode="auto">
          <a:xfrm>
            <a:off x="4171950" y="3314699"/>
            <a:ext cx="4393902" cy="2693664"/>
          </a:xfrm>
          <a:prstGeom prst="rect">
            <a:avLst/>
          </a:prstGeom>
          <a:ln>
            <a:solidFill>
              <a:srgbClr val="005DAA"/>
            </a:solidFill>
          </a:ln>
          <a:effectLst>
            <a:outerShdw blurRad="50800" dist="50800" dir="2700000" algn="ctr" rotWithShape="0">
              <a:srgbClr val="005DAA">
                <a:alpha val="50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349925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sz="2800" b="1" dirty="0">
                <a:latin typeface="Arial Narrow Bold" pitchFamily="-84" charset="0"/>
              </a:rPr>
              <a:t>Стъпка №6</a:t>
            </a:r>
            <a:endParaRPr lang="en-US" altLang="en-US" sz="26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60000" y="1143000"/>
            <a:ext cx="4942671" cy="1416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30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Подробно опишете всички компоненти на </a:t>
            </a:r>
            <a:r>
              <a:rPr lang="bg-BG" sz="3000" b="1" dirty="0" smtClean="0">
                <a:solidFill>
                  <a:srgbClr val="194B99"/>
                </a:solidFill>
                <a:latin typeface="+mn-lt"/>
              </a:rPr>
              <a:t>устойчивостта</a:t>
            </a:r>
            <a:endParaRPr lang="en-US" sz="3000" b="1" dirty="0" smtClean="0">
              <a:solidFill>
                <a:srgbClr val="194B99"/>
              </a:solidFill>
              <a:latin typeface="+mn-lt"/>
            </a:endParaRPr>
          </a:p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endParaRPr lang="en-US" sz="3000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4000" y="1219200"/>
            <a:ext cx="3412800" cy="4890372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07" t="18883" r="31015" b="1489"/>
          <a:stretch/>
        </p:blipFill>
        <p:spPr bwMode="auto">
          <a:xfrm>
            <a:off x="914400" y="2743200"/>
            <a:ext cx="2590800" cy="3368796"/>
          </a:xfrm>
          <a:prstGeom prst="rect">
            <a:avLst/>
          </a:prstGeom>
          <a:noFill/>
          <a:ln w="9525">
            <a:solidFill>
              <a:schemeClr val="tx2">
                <a:lumMod val="20000"/>
                <a:lumOff val="80000"/>
              </a:schemeClr>
            </a:solidFill>
            <a:miter lim="800000"/>
            <a:headEnd/>
            <a:tailEnd/>
          </a:ln>
          <a:effectLst>
            <a:outerShdw blurRad="50800" dist="50800" dir="2700000" algn="ctr" rotWithShape="0">
              <a:schemeClr val="tx2">
                <a:lumMod val="20000"/>
                <a:lumOff val="8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4489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sz="2800" b="1" dirty="0">
                <a:latin typeface="Arial Narrow Bold" pitchFamily="-84" charset="0"/>
              </a:rPr>
              <a:t>Стъпка №7</a:t>
            </a:r>
            <a:endParaRPr lang="en-US" altLang="en-US" sz="26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60000" y="1371600"/>
            <a:ext cx="596460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457200" indent="-457200" eaLnBrk="1" hangingPunct="1">
              <a:spcBef>
                <a:spcPts val="0"/>
              </a:spcBef>
              <a:spcAft>
                <a:spcPts val="1800"/>
              </a:spcAft>
              <a:buFont typeface="Wingdings" panose="05000000000000000000" pitchFamily="2" charset="2"/>
              <a:buChar char="§"/>
            </a:pPr>
            <a:r>
              <a:rPr lang="bg-BG" sz="30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Включете подробна информация за всяко обучение: </a:t>
            </a:r>
            <a:endParaRPr lang="en-US" sz="3000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1200150" lvl="1" indent="-457200" eaLnBrk="1" hangingPunct="1">
              <a:spcBef>
                <a:spcPts val="0"/>
              </a:spcBef>
              <a:spcAft>
                <a:spcPts val="1800"/>
              </a:spcAft>
              <a:buFont typeface="Wingdings" panose="05000000000000000000" pitchFamily="2" charset="2"/>
              <a:buChar char="ü"/>
            </a:pPr>
            <a:r>
              <a:rPr lang="bg-BG" sz="3000" b="1" dirty="0" smtClean="0">
                <a:solidFill>
                  <a:srgbClr val="194B99"/>
                </a:solidFill>
                <a:latin typeface="+mn-lt"/>
              </a:rPr>
              <a:t>Времетраене</a:t>
            </a:r>
            <a:endParaRPr lang="en-US" sz="3000" b="1" dirty="0" smtClean="0">
              <a:solidFill>
                <a:srgbClr val="194B99"/>
              </a:solidFill>
              <a:latin typeface="+mn-lt"/>
            </a:endParaRPr>
          </a:p>
          <a:p>
            <a:pPr marL="1200150" lvl="1" indent="-457200" eaLnBrk="1" hangingPunct="1">
              <a:spcBef>
                <a:spcPts val="0"/>
              </a:spcBef>
              <a:spcAft>
                <a:spcPts val="1800"/>
              </a:spcAft>
              <a:buFont typeface="Wingdings" panose="05000000000000000000" pitchFamily="2" charset="2"/>
              <a:buChar char="ü"/>
            </a:pPr>
            <a:r>
              <a:rPr lang="bg-BG" sz="3000" b="1" dirty="0" smtClean="0">
                <a:solidFill>
                  <a:srgbClr val="194B99"/>
                </a:solidFill>
                <a:latin typeface="+mn-lt"/>
              </a:rPr>
              <a:t>Учебна програма</a:t>
            </a:r>
            <a:endParaRPr lang="en-US" sz="3000" b="1" dirty="0" smtClean="0">
              <a:solidFill>
                <a:srgbClr val="194B99"/>
              </a:solidFill>
              <a:latin typeface="+mn-lt"/>
            </a:endParaRPr>
          </a:p>
          <a:p>
            <a:pPr marL="1200150" lvl="1" indent="-457200" eaLnBrk="1" hangingPunct="1">
              <a:spcBef>
                <a:spcPts val="0"/>
              </a:spcBef>
              <a:spcAft>
                <a:spcPts val="1800"/>
              </a:spcAft>
              <a:buFont typeface="Wingdings" panose="05000000000000000000" pitchFamily="2" charset="2"/>
              <a:buChar char="ü"/>
            </a:pPr>
            <a:r>
              <a:rPr lang="bg-BG" sz="3000" b="1" dirty="0" smtClean="0">
                <a:solidFill>
                  <a:srgbClr val="194B99"/>
                </a:solidFill>
                <a:latin typeface="+mn-lt"/>
              </a:rPr>
              <a:t>Целева група</a:t>
            </a:r>
            <a:endParaRPr lang="en-US" sz="3000" b="1" dirty="0" smtClean="0">
              <a:solidFill>
                <a:srgbClr val="194B99"/>
              </a:solidFill>
              <a:latin typeface="+mn-lt"/>
            </a:endParaRPr>
          </a:p>
          <a:p>
            <a:pPr marL="1200150" lvl="1" indent="-457200" eaLnBrk="1" hangingPunct="1">
              <a:spcBef>
                <a:spcPts val="0"/>
              </a:spcBef>
              <a:spcAft>
                <a:spcPts val="1800"/>
              </a:spcAft>
              <a:buFont typeface="Wingdings" panose="05000000000000000000" pitchFamily="2" charset="2"/>
              <a:buChar char="ü"/>
            </a:pPr>
            <a:r>
              <a:rPr lang="bg-BG" sz="3000" b="1" dirty="0" smtClean="0">
                <a:solidFill>
                  <a:srgbClr val="194B99"/>
                </a:solidFill>
                <a:latin typeface="+mn-lt"/>
              </a:rPr>
              <a:t>Обучител</a:t>
            </a:r>
            <a:endParaRPr lang="en-US" sz="3000" b="1" dirty="0" smtClean="0">
              <a:solidFill>
                <a:srgbClr val="194B99"/>
              </a:solidFill>
              <a:latin typeface="+mn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2286000"/>
            <a:ext cx="2952750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124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altLang="en-US" sz="2600" b="1" dirty="0" smtClean="0">
                <a:latin typeface="Arial Narrow" panose="020B0606020202030204" pitchFamily="34" charset="0"/>
                <a:cs typeface="Times New Roman" pitchFamily="18" charset="0"/>
              </a:rPr>
              <a:t>Преглед на грантовете</a:t>
            </a:r>
            <a:endParaRPr lang="en-US" altLang="en-US" sz="26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0000" y="1208145"/>
            <a:ext cx="82322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ФР </a:t>
            </a:r>
            <a:r>
              <a:rPr lang="bg-BG" sz="28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предлага на ротарианците 3 типа </a:t>
            </a:r>
            <a: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грантове:</a:t>
            </a:r>
            <a:endParaRPr lang="en-GB" sz="28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600" y="2057400"/>
            <a:ext cx="3249349" cy="24384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60000" y="2059356"/>
            <a:ext cx="33738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Bef>
                <a:spcPts val="3000"/>
              </a:spcBef>
              <a:buFont typeface="Wingdings" panose="05000000000000000000" pitchFamily="2" charset="2"/>
              <a:buChar char="§"/>
            </a:pPr>
            <a:r>
              <a:rPr lang="bg-BG" sz="30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Дистриктни</a:t>
            </a:r>
            <a:endParaRPr lang="en-GB" sz="3000" b="1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457200" indent="-457200">
              <a:spcBef>
                <a:spcPts val="3000"/>
              </a:spcBef>
              <a:buFont typeface="Wingdings" panose="05000000000000000000" pitchFamily="2" charset="2"/>
              <a:buChar char="§"/>
            </a:pPr>
            <a:r>
              <a:rPr lang="bg-BG" sz="30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Глобални</a:t>
            </a:r>
            <a:endParaRPr lang="en-GB" sz="3000" b="1" dirty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457200" indent="-457200">
              <a:spcBef>
                <a:spcPts val="3000"/>
              </a:spcBef>
              <a:buFont typeface="Wingdings" panose="05000000000000000000" pitchFamily="2" charset="2"/>
              <a:buChar char="§"/>
            </a:pPr>
            <a:r>
              <a:rPr lang="bg-BG" sz="30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Пакетни</a:t>
            </a:r>
            <a:endParaRPr lang="en-GB" sz="3000" b="1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2459635"/>
            <a:ext cx="1771650" cy="2362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sz="2800" b="1" dirty="0">
                <a:latin typeface="Arial Narrow Bold" pitchFamily="-84" charset="0"/>
              </a:rPr>
              <a:t>Стъпка №</a:t>
            </a:r>
            <a:r>
              <a:rPr lang="bg-BG" sz="2800" b="1" dirty="0" smtClean="0">
                <a:latin typeface="Arial Narrow Bold" pitchFamily="-84" charset="0"/>
              </a:rPr>
              <a:t>8</a:t>
            </a:r>
            <a:endParaRPr lang="en-US" altLang="en-US" sz="26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60000" y="1447800"/>
            <a:ext cx="3896967" cy="2330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30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Подгответе </a:t>
            </a:r>
            <a:r>
              <a:rPr lang="bg-BG" sz="3000" b="1" dirty="0" smtClean="0">
                <a:solidFill>
                  <a:srgbClr val="194B99"/>
                </a:solidFill>
                <a:latin typeface="+mn-lt"/>
              </a:rPr>
              <a:t>Меморандум за разбирателство </a:t>
            </a:r>
            <a:r>
              <a:rPr lang="bg-BG" sz="30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с всяка партнираща организация</a:t>
            </a:r>
            <a:endParaRPr lang="en-US" sz="3000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25" t="21102" r="30782" b="12774"/>
          <a:stretch/>
        </p:blipFill>
        <p:spPr bwMode="auto">
          <a:xfrm>
            <a:off x="4419600" y="1219200"/>
            <a:ext cx="4344806" cy="4676309"/>
          </a:xfrm>
          <a:prstGeom prst="rect">
            <a:avLst/>
          </a:prstGeom>
          <a:noFill/>
          <a:ln w="9525">
            <a:solidFill>
              <a:schemeClr val="tx2">
                <a:lumMod val="20000"/>
                <a:lumOff val="80000"/>
              </a:schemeClr>
            </a:solidFill>
            <a:miter lim="800000"/>
            <a:headEnd/>
            <a:tailEnd/>
          </a:ln>
          <a:effectLst>
            <a:outerShdw blurRad="50800" dist="50800" dir="2700000" algn="ctr" rotWithShape="0">
              <a:schemeClr val="tx2">
                <a:lumMod val="20000"/>
                <a:lumOff val="8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0285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sz="2800" b="1" dirty="0">
                <a:latin typeface="Arial Narrow Bold" pitchFamily="-84" charset="0"/>
              </a:rPr>
              <a:t>Стъпка №9</a:t>
            </a:r>
            <a:endParaRPr lang="en-US" altLang="en-US" sz="26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60000" y="1371601"/>
            <a:ext cx="84030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Включете специфична информация свързана с </a:t>
            </a:r>
            <a:r>
              <a:rPr lang="bg-BG" sz="2800" b="1" dirty="0" smtClean="0">
                <a:solidFill>
                  <a:srgbClr val="194B99"/>
                </a:solidFill>
                <a:latin typeface="+mn-lt"/>
              </a:rPr>
              <a:t>измерване на резултатите </a:t>
            </a:r>
            <a: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и оценка на проекта</a:t>
            </a:r>
            <a:endParaRPr lang="en-US" sz="2800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1048" t="1000"/>
          <a:stretch/>
        </p:blipFill>
        <p:spPr bwMode="auto">
          <a:xfrm>
            <a:off x="914400" y="2514600"/>
            <a:ext cx="4191000" cy="3138498"/>
          </a:xfrm>
          <a:prstGeom prst="rect">
            <a:avLst/>
          </a:prstGeom>
          <a:ln w="9525" cap="flat" cmpd="sng" algn="ctr">
            <a:solidFill>
              <a:srgbClr val="005DAA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50800" dir="2700000" algn="ctr" rotWithShape="0">
              <a:srgbClr val="005DAA">
                <a:alpha val="50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2600" y="2514600"/>
            <a:ext cx="306784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893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sz="2800" b="1" dirty="0">
                <a:latin typeface="Arial Narrow Bold" pitchFamily="-84" charset="0"/>
              </a:rPr>
              <a:t>Стъпка №10</a:t>
            </a:r>
            <a:endParaRPr lang="en-US" altLang="en-US" sz="26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60000" y="1295400"/>
            <a:ext cx="4942671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Попълнете цялата </a:t>
            </a:r>
            <a:r>
              <a:rPr lang="bg-BG" sz="2800" b="1" dirty="0" smtClean="0">
                <a:solidFill>
                  <a:srgbClr val="194B99"/>
                </a:solidFill>
                <a:latin typeface="+mn-lt"/>
              </a:rPr>
              <a:t>апликационна форма</a:t>
            </a:r>
            <a:r>
              <a:rPr lang="en-US" sz="2800" b="1" dirty="0" smtClean="0">
                <a:solidFill>
                  <a:srgbClr val="194B99"/>
                </a:solidFill>
                <a:latin typeface="+mn-lt"/>
              </a:rPr>
              <a:t>!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2322" r="1015"/>
          <a:stretch/>
        </p:blipFill>
        <p:spPr bwMode="auto">
          <a:xfrm>
            <a:off x="4512891" y="1936923"/>
            <a:ext cx="4440609" cy="3900487"/>
          </a:xfrm>
          <a:prstGeom prst="rect">
            <a:avLst/>
          </a:prstGeom>
          <a:ln w="9525" cap="flat" cmpd="sng" algn="ctr">
            <a:solidFill>
              <a:srgbClr val="005DAA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50800" dir="2700000" algn="ctr" rotWithShape="0">
              <a:srgbClr val="005DAA">
                <a:alpha val="50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6"/>
          <p:cNvPicPr/>
          <p:nvPr/>
        </p:nvPicPr>
        <p:blipFill rotWithShape="1">
          <a:blip r:embed="rId4"/>
          <a:srcRect l="3005" t="849" r="2145" b="55688"/>
          <a:stretch/>
        </p:blipFill>
        <p:spPr bwMode="auto">
          <a:xfrm>
            <a:off x="367665" y="3876992"/>
            <a:ext cx="5052060" cy="1950720"/>
          </a:xfrm>
          <a:prstGeom prst="rect">
            <a:avLst/>
          </a:prstGeom>
          <a:ln w="9525" cap="flat" cmpd="sng" algn="ctr">
            <a:solidFill>
              <a:srgbClr val="005DAA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50800" dir="2700000" algn="ctr" rotWithShape="0">
              <a:srgbClr val="005DAA">
                <a:alpha val="50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58949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sz="2800" b="1" dirty="0">
                <a:latin typeface="Arial Narrow Bold" pitchFamily="-84" charset="0"/>
              </a:rPr>
              <a:t>Бюджет</a:t>
            </a:r>
            <a:endParaRPr lang="en-US" altLang="en-US" sz="26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 bwMode="auto">
          <a:xfrm>
            <a:off x="356687" y="1600200"/>
            <a:ext cx="4748713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30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Точен и разбираем</a:t>
            </a:r>
            <a:endParaRPr lang="en-US" sz="3000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30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Конкурентно наддаване</a:t>
            </a:r>
            <a:endParaRPr lang="en-US" sz="3000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30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Разумни цени</a:t>
            </a:r>
            <a:endParaRPr lang="en-US" sz="3000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30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Избягване на конфликт на интереси</a:t>
            </a:r>
            <a:endParaRPr lang="en-US" sz="3000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00" y="1600200"/>
            <a:ext cx="2677386" cy="2677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105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sz="2800" b="1" dirty="0">
                <a:latin typeface="Arial Narrow Bold" pitchFamily="-84" charset="0"/>
              </a:rPr>
              <a:t>Примерен бюджет</a:t>
            </a:r>
            <a:endParaRPr lang="en-US" altLang="en-US" sz="26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360000" y="1219200"/>
            <a:ext cx="8542337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342900" lvl="0" indent="-342900" defTabSz="914400">
              <a:spcBef>
                <a:spcPct val="20000"/>
              </a:spcBef>
              <a:buClr>
                <a:srgbClr val="000000"/>
              </a:buClr>
              <a:buFont typeface="Wingdings" panose="05000000000000000000" pitchFamily="2" charset="2"/>
              <a:buChar char="§"/>
            </a:pPr>
            <a:r>
              <a:rPr lang="bg-BG" sz="2000" b="1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В брой</a:t>
            </a:r>
            <a:r>
              <a:rPr lang="en-GB" sz="2000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/>
            </a:r>
            <a:br>
              <a:rPr lang="en-GB" sz="2000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</a:br>
            <a:r>
              <a:rPr lang="bg-BG" sz="2000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Ротари клуб Видин</a:t>
            </a:r>
            <a:r>
              <a:rPr lang="en-GB" sz="2000" kern="0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	</a:t>
            </a:r>
            <a:r>
              <a:rPr lang="en-GB" sz="2000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			$  4,000</a:t>
            </a:r>
            <a:br>
              <a:rPr lang="en-GB" sz="2000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</a:br>
            <a:r>
              <a:rPr lang="bg-BG" sz="2000" kern="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Ротари клуб</a:t>
            </a:r>
            <a:r>
              <a:rPr lang="en-GB" sz="2000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 </a:t>
            </a:r>
            <a:r>
              <a:rPr lang="bg-BG" sz="2000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Бургас-Приморие</a:t>
            </a:r>
            <a:r>
              <a:rPr lang="en-GB" sz="2000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	</a:t>
            </a:r>
            <a:r>
              <a:rPr lang="en-GB" sz="2000" kern="0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	</a:t>
            </a:r>
            <a:r>
              <a:rPr lang="en-GB" sz="2000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	$  1,926</a:t>
            </a:r>
            <a:br>
              <a:rPr lang="en-GB" sz="2000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</a:br>
            <a:r>
              <a:rPr lang="bg-BG" sz="2000" kern="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Ротари клуб </a:t>
            </a:r>
            <a:r>
              <a:rPr lang="en-GB" sz="2000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Mount Pleasant (</a:t>
            </a:r>
            <a:r>
              <a:rPr lang="bg-BG" sz="2000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САЩ</a:t>
            </a:r>
            <a:r>
              <a:rPr lang="en-GB" sz="2000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)</a:t>
            </a:r>
            <a:r>
              <a:rPr lang="en-GB" sz="2000" kern="0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	</a:t>
            </a:r>
            <a:r>
              <a:rPr lang="en-GB" sz="2000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	$10,090</a:t>
            </a:r>
            <a:br>
              <a:rPr lang="en-GB" sz="2000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</a:br>
            <a:r>
              <a:rPr lang="bg-BG" sz="2000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Мачинг от РИ </a:t>
            </a:r>
            <a:r>
              <a:rPr lang="en-GB" sz="2000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(</a:t>
            </a:r>
            <a:r>
              <a:rPr lang="bg-BG" sz="2000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0,5</a:t>
            </a:r>
            <a:r>
              <a:rPr lang="en-GB" sz="2000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$ </a:t>
            </a:r>
            <a:r>
              <a:rPr lang="bg-BG" sz="2000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на всеки</a:t>
            </a:r>
            <a:r>
              <a:rPr lang="en-GB" sz="2000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 </a:t>
            </a:r>
            <a:r>
              <a:rPr lang="bg-BG" sz="2000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r>
              <a:rPr lang="en-GB" sz="2000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$)</a:t>
            </a:r>
            <a:r>
              <a:rPr lang="en-GB" sz="2000" kern="0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	</a:t>
            </a:r>
            <a:r>
              <a:rPr lang="en-GB" sz="2000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	$  8,008</a:t>
            </a:r>
            <a:br>
              <a:rPr lang="en-GB" sz="2000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</a:br>
            <a:r>
              <a:rPr lang="bg-BG" sz="2000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Агенция за хората с увреждания</a:t>
            </a:r>
            <a:r>
              <a:rPr lang="en-US" sz="2000" kern="0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	</a:t>
            </a:r>
            <a:r>
              <a:rPr lang="en-US" sz="2000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	</a:t>
            </a:r>
            <a:r>
              <a:rPr lang="en-GB" sz="2000" kern="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$  </a:t>
            </a:r>
            <a:r>
              <a:rPr lang="bg-BG" sz="2000" kern="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2</a:t>
            </a:r>
            <a:r>
              <a:rPr lang="en-GB" sz="2000" kern="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,00</a:t>
            </a:r>
            <a:r>
              <a:rPr lang="bg-BG" sz="2000" kern="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0</a:t>
            </a:r>
            <a:endParaRPr lang="bg-BG" sz="2000" kern="0" dirty="0" smtClean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  <a:p>
            <a:pPr marL="342900" lvl="0" indent="-342900" defTabSz="914400">
              <a:spcBef>
                <a:spcPts val="400"/>
              </a:spcBef>
              <a:buClr>
                <a:srgbClr val="000000"/>
              </a:buClr>
            </a:pPr>
            <a:r>
              <a:rPr lang="bg-BG" sz="2000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	</a:t>
            </a:r>
            <a:r>
              <a:rPr lang="bg-BG" sz="2000" u="sng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Общо</a:t>
            </a:r>
            <a:r>
              <a:rPr lang="en-GB" sz="2000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							$2</a:t>
            </a:r>
            <a:r>
              <a:rPr lang="bg-BG" sz="2000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6</a:t>
            </a:r>
            <a:r>
              <a:rPr lang="en-GB" sz="2000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,024</a:t>
            </a:r>
          </a:p>
          <a:p>
            <a:pPr marL="342900" lvl="0" indent="-342900" defTabSz="914400">
              <a:spcBef>
                <a:spcPts val="1200"/>
              </a:spcBef>
              <a:buClr>
                <a:srgbClr val="000000"/>
              </a:buClr>
              <a:buFont typeface="Wingdings" panose="05000000000000000000" pitchFamily="2" charset="2"/>
              <a:buChar char="§"/>
            </a:pPr>
            <a:r>
              <a:rPr lang="en-GB" sz="2000" b="1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DDF </a:t>
            </a:r>
            <a:r>
              <a:rPr lang="en-GB" sz="2000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/>
            </a:r>
            <a:br>
              <a:rPr lang="en-GB" sz="2000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</a:br>
            <a:r>
              <a:rPr lang="bg-BG" sz="2000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Дистрикт 2482</a:t>
            </a:r>
            <a:r>
              <a:rPr lang="en-GB" sz="2000" kern="0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	</a:t>
            </a:r>
            <a:r>
              <a:rPr lang="en-GB" sz="2000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			 $ 3,000</a:t>
            </a:r>
            <a:br>
              <a:rPr lang="en-GB" sz="2000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</a:br>
            <a:r>
              <a:rPr lang="bg-BG" sz="2000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Дистрикт</a:t>
            </a:r>
            <a:r>
              <a:rPr lang="en-GB" sz="2000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 6000 (</a:t>
            </a:r>
            <a:r>
              <a:rPr lang="bg-BG" sz="2000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САЩ</a:t>
            </a:r>
            <a:r>
              <a:rPr lang="en-GB" sz="2000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)</a:t>
            </a:r>
            <a:r>
              <a:rPr lang="en-GB" sz="2000" kern="0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	</a:t>
            </a:r>
            <a:r>
              <a:rPr lang="en-GB" sz="2000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			$15,135</a:t>
            </a:r>
            <a:br>
              <a:rPr lang="en-GB" sz="2000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</a:br>
            <a:r>
              <a:rPr lang="bg-BG" sz="2000" kern="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Мачинг от РИ</a:t>
            </a:r>
            <a:r>
              <a:rPr lang="en-GB" sz="2000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 (</a:t>
            </a:r>
            <a:r>
              <a:rPr lang="bg-BG" sz="2000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r>
              <a:rPr lang="en-GB" sz="2000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$ </a:t>
            </a:r>
            <a:r>
              <a:rPr lang="bg-BG" sz="2000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на всеки 1</a:t>
            </a:r>
            <a:r>
              <a:rPr lang="en-GB" sz="2000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$)</a:t>
            </a:r>
            <a:r>
              <a:rPr lang="en-GB" sz="2000" kern="0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	</a:t>
            </a:r>
            <a:r>
              <a:rPr lang="en-GB" sz="2000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		$</a:t>
            </a:r>
            <a:r>
              <a:rPr lang="bg-BG" sz="2000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18</a:t>
            </a:r>
            <a:r>
              <a:rPr lang="en-GB" sz="2000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,</a:t>
            </a:r>
            <a:r>
              <a:rPr lang="bg-BG" sz="2000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135</a:t>
            </a:r>
            <a:endParaRPr lang="en-US" sz="2000" kern="0" dirty="0" smtClean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  <a:p>
            <a:pPr marL="357188" lvl="0" indent="-357188" defTabSz="914400">
              <a:spcBef>
                <a:spcPts val="400"/>
              </a:spcBef>
              <a:buClr>
                <a:srgbClr val="000000"/>
              </a:buClr>
            </a:pPr>
            <a:r>
              <a:rPr lang="en-US" sz="2000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	</a:t>
            </a:r>
            <a:r>
              <a:rPr lang="bg-BG" sz="2000" u="sng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Общо</a:t>
            </a:r>
            <a:r>
              <a:rPr lang="en-GB" sz="2000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							$3</a:t>
            </a:r>
            <a:r>
              <a:rPr lang="bg-BG" sz="2000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6</a:t>
            </a:r>
            <a:r>
              <a:rPr lang="en-GB" sz="2000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,</a:t>
            </a:r>
            <a:r>
              <a:rPr lang="bg-BG" sz="2000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270</a:t>
            </a:r>
            <a:endParaRPr lang="en-GB" sz="2000" kern="0" dirty="0" smtClean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  <a:p>
            <a:pPr marL="342900" lvl="0" indent="-342900" defTabSz="914400">
              <a:spcBef>
                <a:spcPts val="1200"/>
              </a:spcBef>
              <a:buClr>
                <a:srgbClr val="000000"/>
              </a:buClr>
              <a:buFont typeface="Wingdings" panose="05000000000000000000" pitchFamily="2" charset="2"/>
              <a:buChar char="§"/>
            </a:pPr>
            <a:r>
              <a:rPr lang="bg-BG" sz="2000" b="1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Общ бюджет</a:t>
            </a:r>
            <a:r>
              <a:rPr lang="en-GB" sz="2000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							</a:t>
            </a:r>
            <a:r>
              <a:rPr lang="en-GB" sz="2000" b="1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$6</a:t>
            </a:r>
            <a:r>
              <a:rPr lang="bg-BG" sz="2000" b="1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2</a:t>
            </a:r>
            <a:r>
              <a:rPr lang="en-GB" sz="2000" b="1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,</a:t>
            </a:r>
            <a:r>
              <a:rPr lang="bg-BG" sz="2000" b="1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2</a:t>
            </a:r>
            <a:r>
              <a:rPr lang="en-GB" sz="2000" b="1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9</a:t>
            </a:r>
            <a:r>
              <a:rPr lang="bg-BG" sz="2000" b="1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4</a:t>
            </a:r>
            <a:endParaRPr lang="en-GB" sz="2000" b="1" kern="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59178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sz="2800" b="1" dirty="0">
                <a:latin typeface="Arial Narrow Bold" pitchFamily="-84" charset="0"/>
              </a:rPr>
              <a:t>Като за финал</a:t>
            </a:r>
            <a:endParaRPr lang="en-US" altLang="en-US" sz="26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 bwMode="auto">
          <a:xfrm>
            <a:off x="360000" y="1371600"/>
            <a:ext cx="7704138" cy="370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30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Задължителна оценка на нуждите на общността </a:t>
            </a:r>
            <a:r>
              <a:rPr lang="bg-BG" sz="3000" b="1" u="sng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след 1 юли 2018</a:t>
            </a:r>
            <a:endParaRPr lang="en-US" sz="3000" b="1" u="sng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30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Нов онлайн инструмент за отчети</a:t>
            </a:r>
            <a:endParaRPr lang="en-US" sz="3000" b="1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30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Визуална идентичност между отделните онлайн инструменти в </a:t>
            </a:r>
            <a:r>
              <a:rPr lang="en-GB" sz="30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Grant Centre</a:t>
            </a:r>
            <a:endParaRPr lang="en-US" sz="3000" b="1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30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И двамата основни контакти трябва да оторизират отчета</a:t>
            </a:r>
            <a:endParaRPr lang="en-US" sz="3000" b="1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6685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sz="2800" b="1" dirty="0">
                <a:latin typeface="Arial Narrow Bold" pitchFamily="-84" charset="0"/>
              </a:rPr>
              <a:t>И </a:t>
            </a:r>
            <a:r>
              <a:rPr lang="bg-BG" sz="2800" b="1" dirty="0" smtClean="0">
                <a:latin typeface="Arial Narrow Bold" pitchFamily="-84" charset="0"/>
              </a:rPr>
              <a:t>последно</a:t>
            </a:r>
            <a:r>
              <a:rPr lang="en-US" sz="2800" b="1" dirty="0" smtClean="0">
                <a:latin typeface="Arial Narrow Bold" pitchFamily="-84" charset="0"/>
              </a:rPr>
              <a:t> </a:t>
            </a:r>
            <a:r>
              <a:rPr lang="bg-BG" sz="2800" b="1" dirty="0" smtClean="0">
                <a:latin typeface="Arial Narrow Bold" pitchFamily="-84" charset="0"/>
              </a:rPr>
              <a:t>...</a:t>
            </a:r>
            <a:endParaRPr lang="en-US" altLang="en-US" sz="26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 bwMode="auto">
          <a:xfrm>
            <a:off x="360000" y="1371600"/>
            <a:ext cx="7704138" cy="370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3000" b="1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Възможност за предварителен преглед на апликационните форми:</a:t>
            </a:r>
            <a:endParaRPr lang="en-US" sz="3000" b="1" dirty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1200150" lvl="1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bg-BG" sz="30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Достъп до </a:t>
            </a:r>
            <a:r>
              <a:rPr lang="en-GB" sz="30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Regional Grant Officers</a:t>
            </a:r>
            <a:endParaRPr lang="en-US" sz="30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1200150" lvl="1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bg-BG" sz="30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Около седмица срок за предварителен преглед</a:t>
            </a:r>
            <a:endParaRPr lang="en-US" sz="30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1200150" lvl="1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bg-BG" sz="30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Изпращане на обратна връзка към клубовете</a:t>
            </a:r>
            <a:endParaRPr lang="en-US" sz="30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57825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/>
          <p:cNvSpPr>
            <a:spLocks noGrp="1"/>
          </p:cNvSpPr>
          <p:nvPr>
            <p:ph type="ctrTitle"/>
          </p:nvPr>
        </p:nvSpPr>
        <p:spPr bwMode="auto">
          <a:xfrm>
            <a:off x="304800" y="2667000"/>
            <a:ext cx="8534400" cy="1600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altLang="en-US" sz="7000" b="1" dirty="0" smtClean="0">
                <a:latin typeface="Arial Narrow" pitchFamily="34" charset="0"/>
              </a:rPr>
              <a:t>УСПЕХ !</a:t>
            </a:r>
            <a:endParaRPr lang="en-US" altLang="en-US" sz="7000" b="1" dirty="0" smtClean="0">
              <a:latin typeface="Arial Narrow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81000"/>
            <a:ext cx="8229600" cy="1645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308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pPr>
              <a:defRPr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мониторинг и отчетност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на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лобални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рантове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33400" y="4764144"/>
            <a:ext cx="6400800" cy="1179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>
            <a:lvl1pPr marL="0" indent="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200" kern="1200">
                <a:solidFill>
                  <a:schemeClr val="tx2"/>
                </a:solidFill>
                <a:latin typeface="Georgia"/>
                <a:ea typeface="MS PGothic" pitchFamily="34" charset="-128"/>
                <a:cs typeface="Georgia"/>
              </a:defRPr>
            </a:lvl1pPr>
            <a:lvl2pPr marL="4572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MS PGothic" pitchFamily="34" charset="-128"/>
                <a:cs typeface="+mn-cs"/>
              </a:defRPr>
            </a:lvl2pPr>
            <a:lvl3pPr marL="9144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MS PGothic" pitchFamily="34" charset="-128"/>
                <a:cs typeface="+mn-cs"/>
              </a:defRPr>
            </a:lvl3pPr>
            <a:lvl4pPr marL="13716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MS PGothic" pitchFamily="34" charset="-128"/>
                <a:cs typeface="+mn-cs"/>
              </a:defRPr>
            </a:lvl4pPr>
            <a:lvl5pPr marL="18288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MS PGothic" pitchFamily="34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sz="2400" dirty="0" smtClean="0"/>
              <a:t>Петя Казакова, РК Поморие</a:t>
            </a:r>
          </a:p>
        </p:txBody>
      </p:sp>
    </p:spTree>
    <p:extLst>
      <p:ext uri="{BB962C8B-B14F-4D97-AF65-F5344CB8AC3E}">
        <p14:creationId xmlns:p14="http://schemas.microsoft.com/office/powerpoint/2010/main" val="2847865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sz="2800" b="1" dirty="0">
                <a:latin typeface="Arial Narrow Bold" pitchFamily="-84" charset="0"/>
              </a:rPr>
              <a:t>Управление на глобален грант</a:t>
            </a:r>
            <a:endParaRPr lang="en-US" altLang="en-US" sz="26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60001" y="1447800"/>
            <a:ext cx="5202600" cy="3759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bg-BG" sz="28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Изпълнение на глобален грант</a:t>
            </a:r>
          </a:p>
          <a:p>
            <a:pPr marL="342900" indent="-342900" eaLnBrk="1" hangingPunct="1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bg-BG" sz="24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План на проекта</a:t>
            </a:r>
          </a:p>
          <a:p>
            <a:pPr marL="342900" indent="-342900" eaLnBrk="1" hangingPunct="1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bg-BG" sz="24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Комисия по проекта </a:t>
            </a:r>
          </a:p>
          <a:p>
            <a:pPr marL="342900" indent="-342900" eaLnBrk="1" hangingPunct="1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bg-BG" sz="24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Банкова сметка</a:t>
            </a:r>
          </a:p>
          <a:p>
            <a:pPr marL="342900" indent="-342900" eaLnBrk="1" hangingPunct="1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bg-BG" sz="24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Комуникация между партньорите </a:t>
            </a:r>
          </a:p>
          <a:p>
            <a:pPr marL="342900" indent="-342900" eaLnBrk="1" hangingPunct="1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bg-BG" sz="24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Комуникация с Фондация Ротари</a:t>
            </a:r>
          </a:p>
          <a:p>
            <a:pPr marL="342900" indent="-342900" eaLnBrk="1" hangingPunct="1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bg-BG" sz="24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Конфликт на интереси</a:t>
            </a:r>
          </a:p>
          <a:p>
            <a:pPr marL="342900" indent="-342900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bg-BG" sz="2400" b="1" dirty="0" smtClean="0">
              <a:solidFill>
                <a:srgbClr val="585858"/>
              </a:solidFill>
              <a:latin typeface="Georgia" pitchFamily="18" charset="0"/>
            </a:endParaRPr>
          </a:p>
          <a:p>
            <a:pPr marL="342900" indent="-342900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bg-BG" sz="2400" b="1" dirty="0" smtClean="0">
              <a:solidFill>
                <a:srgbClr val="585858"/>
              </a:solidFill>
              <a:latin typeface="Georgia" pitchFamily="18" charset="0"/>
            </a:endParaRPr>
          </a:p>
          <a:p>
            <a:pPr marL="342900" indent="-342900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bg-BG" sz="2400" b="1" dirty="0" smtClean="0">
              <a:solidFill>
                <a:srgbClr val="585858"/>
              </a:solidFill>
              <a:latin typeface="Georgia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1" y="1752600"/>
            <a:ext cx="3276599" cy="2884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895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altLang="en-US" sz="2800" b="1" dirty="0" smtClean="0">
                <a:latin typeface="Arial Narrow" panose="020B0606020202030204" pitchFamily="34" charset="0"/>
                <a:cs typeface="Times New Roman" pitchFamily="18" charset="0"/>
              </a:rPr>
              <a:t>Дистриктни грантове</a:t>
            </a:r>
            <a:endParaRPr lang="en-US" altLang="en-US" sz="28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0000" y="1143000"/>
            <a:ext cx="8399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bg-BG" sz="2400" b="1" dirty="0">
                <a:solidFill>
                  <a:srgbClr val="194B99"/>
                </a:solidFill>
                <a:latin typeface="+mn-lt"/>
              </a:rPr>
              <a:t>Краткосрочни</a:t>
            </a:r>
            <a:r>
              <a:rPr lang="bg-BG" sz="2400" dirty="0">
                <a:solidFill>
                  <a:srgbClr val="194B99"/>
                </a:solidFill>
                <a:latin typeface="+mn-lt"/>
              </a:rPr>
              <a:t> </a:t>
            </a:r>
            <a:r>
              <a:rPr lang="bg-BG" sz="24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проекти и дейности на местно или международно ниво</a:t>
            </a:r>
            <a:r>
              <a:rPr lang="bg-BG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, </a:t>
            </a:r>
            <a:r>
              <a:rPr lang="bg-BG" sz="2400" b="1" dirty="0" smtClean="0">
                <a:solidFill>
                  <a:srgbClr val="194B99"/>
                </a:solidFill>
                <a:latin typeface="+mn-lt"/>
              </a:rPr>
              <a:t>подкрепящи </a:t>
            </a:r>
            <a:r>
              <a:rPr lang="bg-BG" sz="2400" b="1" dirty="0">
                <a:solidFill>
                  <a:srgbClr val="194B99"/>
                </a:solidFill>
                <a:latin typeface="+mn-lt"/>
              </a:rPr>
              <a:t>Мисията </a:t>
            </a:r>
            <a:r>
              <a:rPr lang="bg-BG" sz="24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на Фондацията</a:t>
            </a:r>
            <a:r>
              <a:rPr lang="bg-BG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. Набирането </a:t>
            </a:r>
            <a:r>
              <a:rPr lang="bg-BG" sz="24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на средства за ДГ е грижа на клуба, а </a:t>
            </a:r>
            <a:r>
              <a:rPr lang="bg-BG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Дистрикта </a:t>
            </a:r>
            <a:r>
              <a:rPr lang="bg-BG" sz="24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подпомага безвъзмездно до определен размер  от собствения дистриктен </a:t>
            </a:r>
            <a:r>
              <a:rPr lang="bg-BG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фонд (</a:t>
            </a:r>
            <a:r>
              <a:rPr lang="en-US" sz="2400" b="1" dirty="0" smtClean="0">
                <a:solidFill>
                  <a:srgbClr val="194B99"/>
                </a:solidFill>
                <a:latin typeface="+mn-lt"/>
              </a:rPr>
              <a:t>DDF</a:t>
            </a:r>
            <a:r>
              <a:rPr lang="bg-BG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), </a:t>
            </a:r>
            <a:r>
              <a:rPr lang="bg-BG" sz="24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който администрира и разпределя.</a:t>
            </a:r>
            <a:endParaRPr lang="en-GB" sz="24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6800" y="3240000"/>
            <a:ext cx="3744000" cy="28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457200" y="3240000"/>
            <a:ext cx="4000088" cy="2808000"/>
            <a:chOff x="500033" y="1142984"/>
            <a:chExt cx="6608016" cy="5000660"/>
          </a:xfrm>
        </p:grpSpPr>
        <p:pic>
          <p:nvPicPr>
            <p:cNvPr id="8" name="Picture 7" descr="IMG_4960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57554" y="1142984"/>
              <a:ext cx="3750495" cy="5000660"/>
            </a:xfrm>
            <a:prstGeom prst="rect">
              <a:avLst/>
            </a:prstGeom>
          </p:spPr>
        </p:pic>
        <p:pic>
          <p:nvPicPr>
            <p:cNvPr id="9" name="Picture 8" descr="IMG_4950.jp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00033" y="1142984"/>
              <a:ext cx="3750495" cy="5000660"/>
            </a:xfrm>
            <a:prstGeom prst="rect">
              <a:avLst/>
            </a:prstGeom>
          </p:spPr>
        </p:pic>
      </p:grpSp>
      <p:sp>
        <p:nvSpPr>
          <p:cNvPr id="10" name="Title 1"/>
          <p:cNvSpPr txBox="1">
            <a:spLocks/>
          </p:cNvSpPr>
          <p:nvPr/>
        </p:nvSpPr>
        <p:spPr bwMode="auto">
          <a:xfrm>
            <a:off x="2081800" y="5570504"/>
            <a:ext cx="2478000" cy="50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bg1"/>
                </a:solidFill>
                <a:latin typeface="Arial Narrow"/>
                <a:ea typeface="MS PGothic" pitchFamily="34" charset="-128"/>
                <a:cs typeface="Arial Narrow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eaLnBrk="1" hangingPunct="1"/>
            <a:r>
              <a:rPr lang="bg-BG" altLang="en-US" sz="2600" b="1" dirty="0" smtClean="0">
                <a:latin typeface="Arial Narrow" panose="020B0606020202030204" pitchFamily="34" charset="0"/>
                <a:cs typeface="Times New Roman" pitchFamily="18" charset="0"/>
              </a:rPr>
              <a:t>РК Стара Загора</a:t>
            </a:r>
            <a:endParaRPr lang="en-US" altLang="en-US" sz="26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4979312" y="5528713"/>
            <a:ext cx="1427504" cy="50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bg1"/>
                </a:solidFill>
                <a:latin typeface="Arial Narrow"/>
                <a:ea typeface="MS PGothic" pitchFamily="34" charset="-128"/>
                <a:cs typeface="Arial Narrow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eaLnBrk="1" hangingPunct="1"/>
            <a:r>
              <a:rPr lang="bg-BG" altLang="en-US" sz="2600" b="1" dirty="0" smtClean="0">
                <a:latin typeface="Arial Narrow" panose="020B0606020202030204" pitchFamily="34" charset="0"/>
                <a:cs typeface="Times New Roman" pitchFamily="18" charset="0"/>
              </a:rPr>
              <a:t>РК Айтос</a:t>
            </a:r>
            <a:endParaRPr lang="en-US" altLang="en-US" sz="26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5176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sz="2800" b="1" dirty="0">
                <a:latin typeface="Arial Narrow Bold" pitchFamily="-84" charset="0"/>
              </a:rPr>
              <a:t>Мониторинг и оценка</a:t>
            </a:r>
            <a:endParaRPr lang="en-US" altLang="en-US" sz="26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60000" y="1371600"/>
            <a:ext cx="8466137" cy="2362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26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Непрекъснат мониторинг</a:t>
            </a:r>
            <a:r>
              <a:rPr lang="en-US" sz="26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 </a:t>
            </a:r>
            <a:r>
              <a:rPr lang="bg-BG" sz="26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на дейностите</a:t>
            </a:r>
            <a:endParaRPr lang="en-US" sz="2600" b="1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26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Оценка на напредъка на изпълнението и постигнатите резултати </a:t>
            </a:r>
          </a:p>
          <a:p>
            <a:pPr marL="1085850" lvl="1" indent="-3429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bg-BG" sz="24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Индикатори на ФР за отчет на постигнатите резултати  </a:t>
            </a:r>
            <a:r>
              <a:rPr lang="bg-BG" sz="2400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- </a:t>
            </a:r>
            <a:r>
              <a:rPr lang="en-US" sz="2400" dirty="0" err="1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GG_Monitoring</a:t>
            </a:r>
            <a:r>
              <a:rPr lang="en-US" sz="2400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 and Evaluation Plan Supplement</a:t>
            </a:r>
          </a:p>
          <a:p>
            <a:pPr marL="342900" indent="-342900" eaLnBrk="1" hangingPunct="1">
              <a:spcBef>
                <a:spcPts val="0"/>
              </a:spcBef>
              <a:spcAft>
                <a:spcPts val="1200"/>
              </a:spcAft>
              <a:buFont typeface="Arial" pitchFamily="34" charset="0"/>
              <a:buChar char="•"/>
            </a:pPr>
            <a:endParaRPr lang="en-US" sz="2400" b="1" dirty="0">
              <a:solidFill>
                <a:srgbClr val="585858"/>
              </a:solidFill>
              <a:latin typeface="Georgia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3810000"/>
            <a:ext cx="4762500" cy="219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670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sz="2800" b="1" dirty="0">
                <a:latin typeface="Arial Narrow Bold" pitchFamily="-84" charset="0"/>
              </a:rPr>
              <a:t>Финансова прозрачност</a:t>
            </a:r>
            <a:endParaRPr lang="en-US" altLang="en-US" sz="26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76200" y="1219200"/>
            <a:ext cx="8732837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457200" indent="-457200" eaLnBrk="1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bg-BG" sz="28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Финансова политика</a:t>
            </a:r>
          </a:p>
          <a:p>
            <a:pPr marL="1085850" lvl="1" indent="-342900" eaLnBrk="1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bg-BG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План за финансово управление – гарант за финансова прозрачност</a:t>
            </a:r>
          </a:p>
          <a:p>
            <a:pPr marL="1085850" lvl="1" indent="-342900" eaLnBrk="1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bg-BG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Политика </a:t>
            </a:r>
            <a:r>
              <a:rPr lang="bg-BG" sz="24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за усвояване, мониторинг  и отчитане на </a:t>
            </a:r>
            <a:r>
              <a:rPr lang="bg-BG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грантове</a:t>
            </a:r>
          </a:p>
          <a:p>
            <a:pPr marL="1085850" lvl="1" indent="-342900" eaLnBrk="1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bg-BG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Финансови </a:t>
            </a:r>
            <a:r>
              <a:rPr lang="bg-BG" sz="24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правила и документи за отчитане на проекти финансирани от Фондация </a:t>
            </a:r>
            <a:r>
              <a:rPr lang="bg-BG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Ротари</a:t>
            </a:r>
          </a:p>
          <a:p>
            <a:pPr marL="1085850" lvl="1" indent="-342900" eaLnBrk="1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bg-BG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Меморандум за  разбиране с ФР</a:t>
            </a:r>
          </a:p>
          <a:p>
            <a:pPr marL="457200" indent="-457200" eaLnBrk="1" hangingPunct="1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bg-BG" sz="28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Съхранение на документите</a:t>
            </a:r>
            <a:endParaRPr lang="bg-BG" sz="2800" b="1" dirty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1085850" lvl="1" indent="-342900" eaLnBrk="1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bg-BG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Електронен архив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996492"/>
            <a:ext cx="2577762" cy="1718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57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sz="2800" b="1" dirty="0">
                <a:latin typeface="Arial Narrow Bold" pitchFamily="-84" charset="0"/>
              </a:rPr>
              <a:t>Отчетност</a:t>
            </a:r>
            <a:endParaRPr lang="en-US" altLang="en-US" sz="26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60001" y="1295400"/>
            <a:ext cx="7031399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457200" indent="-457200" eaLnBrk="1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bg-BG" sz="28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Междинни отчети </a:t>
            </a:r>
          </a:p>
          <a:p>
            <a:pPr marL="1085850" lvl="1" indent="-342900" eaLnBrk="1" hangingPunct="1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bg-BG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12 </a:t>
            </a:r>
            <a:r>
              <a:rPr lang="bg-BG" sz="24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месеца </a:t>
            </a:r>
            <a:r>
              <a:rPr lang="bg-BG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след получаване на първото плащане от гранта</a:t>
            </a:r>
          </a:p>
          <a:p>
            <a:pPr marL="1085850" lvl="1" indent="-342900" eaLnBrk="1" hangingPunct="1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bg-BG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доклад за напредъка - </a:t>
            </a:r>
            <a:r>
              <a:rPr lang="bg-BG" sz="24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на всеки 12 месеца от реализацията на </a:t>
            </a:r>
            <a:r>
              <a:rPr lang="bg-BG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гранта</a:t>
            </a:r>
            <a:endParaRPr lang="bg-BG" sz="24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bg-BG" sz="28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Финалнен отчет</a:t>
            </a:r>
          </a:p>
          <a:p>
            <a:pPr marL="1085850" lvl="1" indent="-342900" eaLnBrk="1" hangingPunct="1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bg-BG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2 </a:t>
            </a:r>
            <a:r>
              <a:rPr lang="bg-BG" sz="24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месеца </a:t>
            </a:r>
            <a:r>
              <a:rPr lang="bg-BG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след приключване на гранта </a:t>
            </a:r>
            <a:endParaRPr lang="bg-BG" sz="24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457200" indent="-457200" eaLnBrk="1" hangingPunct="1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bg-BG" sz="2600" b="1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Електронен архив </a:t>
            </a:r>
            <a:r>
              <a:rPr lang="bg-BG" sz="26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на </a:t>
            </a:r>
            <a:r>
              <a:rPr lang="bg-BG" sz="2600" b="1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документацията</a:t>
            </a:r>
          </a:p>
          <a:p>
            <a:pPr marL="457200" indent="-457200" eaLnBrk="1" hangingPunct="1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bg-BG" sz="26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Срок за съхранение на документите</a:t>
            </a:r>
          </a:p>
          <a:p>
            <a:pPr marL="1085850" lvl="1" indent="-342900" eaLnBrk="1" hangingPunct="1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bg-BG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5 години</a:t>
            </a:r>
            <a:r>
              <a:rPr lang="en-US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 </a:t>
            </a:r>
            <a:r>
              <a:rPr lang="bg-BG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след приемане на финалния отчет от  Фондация Ротари</a:t>
            </a:r>
            <a:endParaRPr lang="en-US" sz="24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2362200"/>
            <a:ext cx="27432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74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sz="2800" b="1" dirty="0">
                <a:latin typeface="Arial Narrow Bold" pitchFamily="-84" charset="0"/>
              </a:rPr>
              <a:t>Одити и посещения</a:t>
            </a:r>
            <a:endParaRPr lang="en-US" altLang="en-US" sz="26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60001" y="1371600"/>
            <a:ext cx="8098199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457200" indent="-457200" eaLnBrk="1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bg-BG" sz="26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Одити </a:t>
            </a:r>
          </a:p>
          <a:p>
            <a:pPr marL="1085850" lvl="1" indent="-342900" eaLnBrk="1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bg-BG" sz="24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За проекти </a:t>
            </a:r>
            <a:r>
              <a:rPr lang="bg-BG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от </a:t>
            </a:r>
            <a:r>
              <a:rPr lang="en-US" sz="24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$</a:t>
            </a:r>
            <a:r>
              <a:rPr lang="bg-BG" sz="24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100 </a:t>
            </a:r>
            <a:r>
              <a:rPr lang="bg-BG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001 до </a:t>
            </a:r>
            <a:r>
              <a:rPr lang="en-US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$</a:t>
            </a:r>
            <a:r>
              <a:rPr lang="bg-BG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200 </a:t>
            </a:r>
            <a:r>
              <a:rPr lang="bg-BG" sz="24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000  - </a:t>
            </a:r>
            <a:r>
              <a:rPr lang="bg-BG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технически преглед, междинно и финално посещение на </a:t>
            </a:r>
            <a:r>
              <a:rPr lang="bg-BG" sz="24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място </a:t>
            </a:r>
            <a:r>
              <a:rPr lang="bg-BG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и </a:t>
            </a:r>
            <a:r>
              <a:rPr lang="bg-BG" sz="24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одит </a:t>
            </a:r>
            <a:r>
              <a:rPr lang="bg-BG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от </a:t>
            </a:r>
            <a:r>
              <a:rPr lang="bg-BG" sz="24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Фондация Ротари</a:t>
            </a:r>
          </a:p>
          <a:p>
            <a:pPr marL="1085850" lvl="1" indent="-342900" eaLnBrk="1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bg-BG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Последващ одит – на произволен принцип</a:t>
            </a:r>
            <a:endParaRPr lang="en-US" sz="2400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457200" indent="-457200" eaLnBrk="1" hangingPunct="1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bg-BG" sz="26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Посещения и прегледи в периода на изпълнение на проекта</a:t>
            </a:r>
          </a:p>
          <a:p>
            <a:pPr marL="1085850" lvl="1" indent="-342900" eaLnBrk="1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bg-BG" sz="24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За проекти от </a:t>
            </a:r>
            <a:r>
              <a:rPr lang="en-US" sz="24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$</a:t>
            </a:r>
            <a:r>
              <a:rPr lang="bg-BG" sz="24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50 001 до </a:t>
            </a:r>
            <a:r>
              <a:rPr lang="en-US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$</a:t>
            </a:r>
            <a:r>
              <a:rPr lang="bg-BG" sz="24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100 000  </a:t>
            </a:r>
            <a:r>
              <a:rPr lang="bg-BG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-</a:t>
            </a:r>
            <a:r>
              <a:rPr lang="en-US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                                    </a:t>
            </a:r>
            <a:r>
              <a:rPr lang="bg-BG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технически </a:t>
            </a:r>
            <a:r>
              <a:rPr lang="bg-BG" sz="24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преглед  междинно и </a:t>
            </a:r>
            <a:r>
              <a:rPr lang="en-US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                                    </a:t>
            </a:r>
            <a:r>
              <a:rPr lang="bg-BG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финално </a:t>
            </a:r>
            <a:r>
              <a:rPr lang="bg-BG" sz="24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посещение</a:t>
            </a:r>
          </a:p>
          <a:p>
            <a:pPr marL="1085850" lvl="1" indent="-342900" eaLnBrk="1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lang="en-US" sz="2400" b="1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eaLnBrk="1" hangingPunct="1">
              <a:spcBef>
                <a:spcPts val="0"/>
              </a:spcBef>
              <a:spcAft>
                <a:spcPts val="0"/>
              </a:spcAft>
            </a:pPr>
            <a:r>
              <a:rPr lang="bg-BG" sz="24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										</a:t>
            </a:r>
            <a:endParaRPr lang="en-US" sz="2400" b="1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4114800"/>
            <a:ext cx="1856115" cy="1856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302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itle 3"/>
          <p:cNvSpPr>
            <a:spLocks noGrp="1"/>
          </p:cNvSpPr>
          <p:nvPr>
            <p:ph type="ctrTitle"/>
          </p:nvPr>
        </p:nvSpPr>
        <p:spPr bwMode="auto">
          <a:xfrm>
            <a:off x="304800" y="2667000"/>
            <a:ext cx="8534400" cy="1600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altLang="en-US" sz="4000" b="1" dirty="0" smtClean="0">
                <a:latin typeface="Arial Narrow" pitchFamily="34" charset="0"/>
              </a:rPr>
              <a:t>Благодаря и На добър час!</a:t>
            </a:r>
            <a:endParaRPr lang="en-US" altLang="en-US" sz="4000" b="1" dirty="0" smtClean="0">
              <a:latin typeface="Arial Narrow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8873" y="-29817"/>
            <a:ext cx="2746254" cy="2746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190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Проекти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екипи за професионално</a:t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g-BG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(</a:t>
            </a:r>
            <a:r>
              <a:rPr lang="en-GB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VTT</a:t>
            </a:r>
            <a:r>
              <a:rPr lang="en-GB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bg-BG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предимства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ползи 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33400" y="4764144"/>
            <a:ext cx="7620000" cy="1179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>
            <a:lvl1pPr marL="0" indent="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200" kern="1200">
                <a:solidFill>
                  <a:schemeClr val="tx2"/>
                </a:solidFill>
                <a:latin typeface="Georgia"/>
                <a:ea typeface="MS PGothic" pitchFamily="34" charset="-128"/>
                <a:cs typeface="Georgia"/>
              </a:defRPr>
            </a:lvl1pPr>
            <a:lvl2pPr marL="4572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MS PGothic" pitchFamily="34" charset="-128"/>
                <a:cs typeface="+mn-cs"/>
              </a:defRPr>
            </a:lvl2pPr>
            <a:lvl3pPr marL="9144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MS PGothic" pitchFamily="34" charset="-128"/>
                <a:cs typeface="+mn-cs"/>
              </a:defRPr>
            </a:lvl3pPr>
            <a:lvl4pPr marL="13716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MS PGothic" pitchFamily="34" charset="-128"/>
                <a:cs typeface="+mn-cs"/>
              </a:defRPr>
            </a:lvl4pPr>
            <a:lvl5pPr marL="18288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MS PGothic" pitchFamily="34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sz="2400" dirty="0" smtClean="0"/>
              <a:t>Маргарита Богданова, РК Свищов</a:t>
            </a:r>
          </a:p>
          <a:p>
            <a:r>
              <a:rPr lang="bg-BG" altLang="en-US" sz="2400" dirty="0" smtClean="0">
                <a:latin typeface="Georgia" panose="02040502050405020303" pitchFamily="18" charset="0"/>
                <a:cs typeface="Times New Roman" pitchFamily="18" charset="0"/>
              </a:rPr>
              <a:t>Подкомитет Екипи за професионално обучение</a:t>
            </a:r>
            <a:endParaRPr lang="bg-BG" altLang="en-US" dirty="0" smtClean="0">
              <a:latin typeface="Georgia" panose="02040502050405020303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1325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sz="2800" b="1" dirty="0">
                <a:latin typeface="Arial Narrow Bold" pitchFamily="-84" charset="0"/>
              </a:rPr>
              <a:t>Опорни точки</a:t>
            </a:r>
            <a:endParaRPr lang="en-US" altLang="en-US" sz="26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60000" y="1447800"/>
            <a:ext cx="7974577" cy="1452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342900" indent="-342900" eaLnBrk="1" hangingPunct="1"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bg-BG" sz="26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Какво е екип за професионално обучение</a:t>
            </a:r>
          </a:p>
          <a:p>
            <a:pPr marL="342900" indent="-342900" eaLnBrk="1" hangingPunct="1"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bg-BG" sz="26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Как се кандидатства с глобален грант - изисквания</a:t>
            </a:r>
          </a:p>
          <a:p>
            <a:pPr marL="342900" indent="-342900" eaLnBrk="1" hangingPunct="1"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bg-BG" sz="26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Какво е важно за изпълнението</a:t>
            </a:r>
          </a:p>
          <a:p>
            <a:pPr marL="457200" indent="-457200" eaLnBrk="1" hangingPunct="1">
              <a:spcBef>
                <a:spcPts val="1000"/>
              </a:spcBef>
              <a:buFont typeface="Wingdings" panose="05000000000000000000" pitchFamily="2" charset="2"/>
              <a:buChar char="§"/>
            </a:pPr>
            <a:endParaRPr lang="en-US" sz="2800" b="1" dirty="0">
              <a:solidFill>
                <a:schemeClr val="bg2">
                  <a:lumMod val="10000"/>
                </a:schemeClr>
              </a:solidFill>
              <a:latin typeface="Georgia" pitchFamily="18" charset="0"/>
            </a:endParaRPr>
          </a:p>
        </p:txBody>
      </p:sp>
      <p:pic>
        <p:nvPicPr>
          <p:cNvPr id="6" name="Картина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9600" y="3200400"/>
            <a:ext cx="4069882" cy="2703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754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z="2800" b="1" dirty="0">
                <a:latin typeface="Arial Narrow Bold" pitchFamily="-84" charset="0"/>
              </a:rPr>
              <a:t>Какво е екип за професионално обучение?</a:t>
            </a:r>
            <a:endParaRPr lang="en-US" altLang="en-US" sz="26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60000" y="1295400"/>
            <a:ext cx="5964600" cy="4424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defTabSz="914400">
              <a:spcAft>
                <a:spcPts val="600"/>
              </a:spcAft>
              <a:buSzPct val="90000"/>
              <a:defRPr/>
            </a:pPr>
            <a:r>
              <a:rPr lang="bg-BG" sz="2600" b="1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MS PGothic"/>
              </a:rPr>
              <a:t>Пътуващи </a:t>
            </a:r>
            <a:r>
              <a:rPr lang="bg-BG" sz="2600" b="1" kern="0" dirty="0">
                <a:solidFill>
                  <a:schemeClr val="bg2">
                    <a:lumMod val="10000"/>
                  </a:schemeClr>
                </a:solidFill>
                <a:latin typeface="+mn-lt"/>
                <a:ea typeface="MS PGothic"/>
              </a:rPr>
              <a:t>групи от професионалисти</a:t>
            </a:r>
            <a:r>
              <a:rPr lang="en-US" sz="2600" b="1" kern="0" dirty="0">
                <a:solidFill>
                  <a:schemeClr val="bg2">
                    <a:lumMod val="10000"/>
                  </a:schemeClr>
                </a:solidFill>
                <a:latin typeface="+mn-lt"/>
                <a:ea typeface="MS PGothic"/>
              </a:rPr>
              <a:t>:</a:t>
            </a:r>
          </a:p>
          <a:p>
            <a:pPr marL="914400" lvl="1" indent="-457200" defTabSz="914400">
              <a:spcAft>
                <a:spcPts val="600"/>
              </a:spcAft>
              <a:buSzPct val="90000"/>
              <a:buFont typeface="Wingdings" panose="05000000000000000000" pitchFamily="2" charset="2"/>
              <a:buChar char="§"/>
              <a:defRPr/>
            </a:pPr>
            <a:r>
              <a:rPr lang="bg-BG" sz="2600" kern="0" dirty="0">
                <a:solidFill>
                  <a:schemeClr val="bg2">
                    <a:lumMod val="10000"/>
                  </a:schemeClr>
                </a:solidFill>
                <a:latin typeface="+mn-lt"/>
                <a:ea typeface="MS PGothic"/>
              </a:rPr>
              <a:t>Обучават се по професията</a:t>
            </a:r>
            <a:endParaRPr lang="en-US" sz="2600" kern="0" dirty="0">
              <a:solidFill>
                <a:schemeClr val="bg2">
                  <a:lumMod val="10000"/>
                </a:schemeClr>
              </a:solidFill>
              <a:latin typeface="+mn-lt"/>
              <a:ea typeface="MS PGothic"/>
            </a:endParaRPr>
          </a:p>
          <a:p>
            <a:pPr marL="914400" lvl="1" indent="-457200" defTabSz="914400">
              <a:spcAft>
                <a:spcPts val="600"/>
              </a:spcAft>
              <a:buSzPct val="90000"/>
              <a:buFont typeface="Wingdings" panose="05000000000000000000" pitchFamily="2" charset="2"/>
              <a:buChar char="§"/>
              <a:defRPr/>
            </a:pPr>
            <a:r>
              <a:rPr lang="bg-BG" sz="2600" kern="0" dirty="0">
                <a:solidFill>
                  <a:schemeClr val="bg2">
                    <a:lumMod val="10000"/>
                  </a:schemeClr>
                </a:solidFill>
                <a:latin typeface="+mn-lt"/>
                <a:ea typeface="MS PGothic"/>
              </a:rPr>
              <a:t>Обучават други професионалисти</a:t>
            </a:r>
            <a:endParaRPr lang="en-US" sz="2600" kern="0" dirty="0">
              <a:solidFill>
                <a:schemeClr val="bg2">
                  <a:lumMod val="10000"/>
                </a:schemeClr>
              </a:solidFill>
              <a:latin typeface="+mn-lt"/>
              <a:ea typeface="MS PGothic"/>
            </a:endParaRPr>
          </a:p>
          <a:p>
            <a:pPr marL="914400" lvl="1" indent="-457200" defTabSz="914400">
              <a:spcAft>
                <a:spcPts val="600"/>
              </a:spcAft>
              <a:buSzPct val="90000"/>
              <a:buFont typeface="Wingdings" panose="05000000000000000000" pitchFamily="2" charset="2"/>
              <a:buChar char="§"/>
              <a:defRPr/>
            </a:pPr>
            <a:r>
              <a:rPr lang="bg-BG" sz="2600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MS PGothic"/>
              </a:rPr>
              <a:t>Подобряване на </a:t>
            </a:r>
            <a:r>
              <a:rPr lang="bg-BG" sz="2600" kern="0" dirty="0">
                <a:solidFill>
                  <a:schemeClr val="bg2">
                    <a:lumMod val="10000"/>
                  </a:schemeClr>
                </a:solidFill>
                <a:latin typeface="+mn-lt"/>
                <a:ea typeface="MS PGothic"/>
              </a:rPr>
              <a:t>знанията и </a:t>
            </a:r>
            <a:r>
              <a:rPr lang="bg-BG" sz="2600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MS PGothic"/>
              </a:rPr>
              <a:t>уменията</a:t>
            </a:r>
          </a:p>
          <a:p>
            <a:pPr marL="914400" lvl="1" indent="-457200" defTabSz="914400">
              <a:spcAft>
                <a:spcPts val="600"/>
              </a:spcAft>
              <a:buSzPct val="90000"/>
              <a:buFont typeface="Arial" panose="020B0604020202020204" pitchFamily="34" charset="0"/>
              <a:buChar char="•"/>
              <a:defRPr/>
            </a:pPr>
            <a:endParaRPr lang="bg-BG" sz="2600" kern="0" dirty="0" smtClean="0">
              <a:solidFill>
                <a:schemeClr val="bg2">
                  <a:lumMod val="10000"/>
                </a:schemeClr>
              </a:solidFill>
              <a:latin typeface="+mn-lt"/>
              <a:ea typeface="MS PGothic"/>
            </a:endParaRPr>
          </a:p>
          <a:p>
            <a:pPr indent="-285750" defTabSz="914400">
              <a:spcAft>
                <a:spcPts val="600"/>
              </a:spcAft>
              <a:buSzPct val="90000"/>
              <a:defRPr/>
            </a:pPr>
            <a:r>
              <a:rPr lang="bg-BG" sz="2600" b="1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MS PGothic"/>
              </a:rPr>
              <a:t>Финансиране</a:t>
            </a:r>
            <a:r>
              <a:rPr lang="en-US" sz="2600" b="1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MS PGothic"/>
              </a:rPr>
              <a:t>:</a:t>
            </a:r>
          </a:p>
          <a:p>
            <a:pPr indent="-285750" defTabSz="914400">
              <a:spcAft>
                <a:spcPts val="0"/>
              </a:spcAft>
              <a:buSzPct val="90000"/>
              <a:defRPr/>
            </a:pPr>
            <a:r>
              <a:rPr lang="bg-BG" sz="2600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MS PGothic"/>
              </a:rPr>
              <a:t>чрез глобален или</a:t>
            </a:r>
            <a:endParaRPr lang="en-US" sz="2600" kern="0" dirty="0" smtClean="0">
              <a:solidFill>
                <a:schemeClr val="bg2">
                  <a:lumMod val="10000"/>
                </a:schemeClr>
              </a:solidFill>
              <a:latin typeface="+mn-lt"/>
              <a:ea typeface="MS PGothic"/>
            </a:endParaRPr>
          </a:p>
          <a:p>
            <a:pPr indent="-285750" defTabSz="914400">
              <a:spcAft>
                <a:spcPts val="0"/>
              </a:spcAft>
              <a:buSzPct val="90000"/>
              <a:defRPr/>
            </a:pPr>
            <a:r>
              <a:rPr lang="bg-BG" sz="2600" kern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MS PGothic"/>
              </a:rPr>
              <a:t>дистриктен грант</a:t>
            </a:r>
            <a:endParaRPr lang="en-US" sz="2600" kern="0" dirty="0">
              <a:solidFill>
                <a:schemeClr val="bg2">
                  <a:lumMod val="10000"/>
                </a:schemeClr>
              </a:solidFill>
              <a:latin typeface="+mn-lt"/>
              <a:ea typeface="MS PGothic"/>
            </a:endParaRPr>
          </a:p>
        </p:txBody>
      </p:sp>
      <p:pic>
        <p:nvPicPr>
          <p:cNvPr id="6" name="Картина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9550" y="3444050"/>
            <a:ext cx="3279932" cy="219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592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sz="2800" b="1" dirty="0">
                <a:latin typeface="Arial Narrow Bold" pitchFamily="-84" charset="0"/>
              </a:rPr>
              <a:t>Как да започнем?</a:t>
            </a:r>
            <a:endParaRPr lang="en-US" altLang="en-US" sz="26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60001" y="1295400"/>
            <a:ext cx="83268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bg-BG" sz="26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Проучване </a:t>
            </a:r>
            <a:r>
              <a:rPr lang="bg-BG" sz="26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на </a:t>
            </a:r>
            <a:r>
              <a:rPr lang="en-US" sz="26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: </a:t>
            </a:r>
          </a:p>
          <a:p>
            <a:pPr marL="914400" lvl="1" indent="-457200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bg-BG" sz="26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Потребностите на общността </a:t>
            </a:r>
            <a:r>
              <a:rPr lang="en-US" sz="26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(</a:t>
            </a:r>
            <a:r>
              <a:rPr lang="bg-BG" sz="26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области, в които обучението може да е полезно)</a:t>
            </a:r>
          </a:p>
          <a:p>
            <a:pPr marL="914400" lvl="1" indent="-457200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bg-BG" sz="26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Силните </a:t>
            </a:r>
            <a:r>
              <a:rPr lang="bg-BG" sz="26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страни </a:t>
            </a:r>
            <a:r>
              <a:rPr lang="en-US" sz="26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(</a:t>
            </a:r>
            <a:r>
              <a:rPr lang="bg-BG" sz="26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знания, умения,</a:t>
            </a:r>
            <a:r>
              <a:rPr lang="en-US" sz="26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 </a:t>
            </a:r>
            <a:r>
              <a:rPr lang="bg-BG" sz="26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ресурси</a:t>
            </a:r>
            <a:r>
              <a:rPr lang="en-US" sz="26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3408406"/>
            <a:ext cx="3276601" cy="2460542"/>
          </a:xfrm>
          <a:prstGeom prst="rect">
            <a:avLst/>
          </a:prstGeom>
        </p:spPr>
      </p:pic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360001" y="3620441"/>
            <a:ext cx="4897799" cy="2170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0" lvl="1" indent="0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bg-BG" sz="2600" b="1" dirty="0" smtClean="0">
                <a:solidFill>
                  <a:srgbClr val="194B99"/>
                </a:solidFill>
                <a:latin typeface="+mn-lt"/>
              </a:rPr>
              <a:t>Например</a:t>
            </a:r>
            <a:r>
              <a:rPr lang="en-US" sz="2600" b="1" dirty="0" smtClean="0">
                <a:solidFill>
                  <a:srgbClr val="194B99"/>
                </a:solidFill>
                <a:latin typeface="+mn-lt"/>
              </a:rPr>
              <a:t>:</a:t>
            </a:r>
            <a:r>
              <a:rPr lang="bg-BG" sz="2600" b="1" dirty="0" smtClean="0">
                <a:solidFill>
                  <a:srgbClr val="194B99"/>
                </a:solidFill>
                <a:latin typeface="+mn-lt"/>
              </a:rPr>
              <a:t> </a:t>
            </a:r>
            <a:endParaRPr lang="en-US" sz="2600" b="1" dirty="0" smtClean="0">
              <a:solidFill>
                <a:srgbClr val="194B99"/>
              </a:solidFill>
              <a:latin typeface="+mn-lt"/>
            </a:endParaRPr>
          </a:p>
          <a:p>
            <a:pPr marL="0" lvl="1" indent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bg-BG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Педиатри и гинеколози във вашия град се нуждаят от обучение във връзка с прилагане на нови методи за лечение</a:t>
            </a:r>
            <a:r>
              <a:rPr lang="en-US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 </a:t>
            </a:r>
            <a:r>
              <a:rPr lang="bg-BG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/</a:t>
            </a:r>
            <a:r>
              <a:rPr lang="en-US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 </a:t>
            </a:r>
            <a:r>
              <a:rPr lang="bg-BG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превенция и т.н.</a:t>
            </a:r>
          </a:p>
          <a:p>
            <a:pPr marL="0" lvl="1" indent="0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26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0" lvl="1" indent="0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2600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89718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sz="2800" b="1" dirty="0">
                <a:latin typeface="Arial Narrow Bold" pitchFamily="-84" charset="0"/>
              </a:rPr>
              <a:t>Как да започнем?</a:t>
            </a:r>
            <a:endParaRPr lang="en-US" altLang="en-US" sz="26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60001" y="1219200"/>
            <a:ext cx="8326799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0" lvl="1" indent="0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bg-BG" sz="2600" b="1" dirty="0" smtClean="0">
                <a:solidFill>
                  <a:srgbClr val="194B99"/>
                </a:solidFill>
                <a:latin typeface="+mn-lt"/>
              </a:rPr>
              <a:t>Пример</a:t>
            </a:r>
            <a:r>
              <a:rPr lang="en-US" sz="2600" b="1" dirty="0" smtClean="0">
                <a:solidFill>
                  <a:srgbClr val="194B99"/>
                </a:solidFill>
                <a:latin typeface="+mn-lt"/>
              </a:rPr>
              <a:t>:</a:t>
            </a:r>
            <a:r>
              <a:rPr lang="bg-BG" sz="2600" b="1" dirty="0" smtClean="0">
                <a:solidFill>
                  <a:srgbClr val="194B99"/>
                </a:solidFill>
                <a:latin typeface="+mn-lt"/>
              </a:rPr>
              <a:t> </a:t>
            </a:r>
            <a:endParaRPr lang="en-US" sz="2600" b="1" dirty="0" smtClean="0">
              <a:solidFill>
                <a:srgbClr val="194B99"/>
              </a:solidFill>
              <a:latin typeface="+mn-lt"/>
            </a:endParaRPr>
          </a:p>
          <a:p>
            <a:pPr marL="0" lvl="1" indent="0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2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Инвеститори </a:t>
            </a:r>
            <a:r>
              <a:rPr lang="ru-RU" sz="2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за производство (</a:t>
            </a:r>
            <a:r>
              <a:rPr lang="ru-RU" sz="2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например </a:t>
            </a:r>
            <a:r>
              <a:rPr lang="ru-RU" sz="2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на “зелена енергия” от </a:t>
            </a:r>
            <a:r>
              <a:rPr lang="ru-RU" sz="2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биогаз / </a:t>
            </a:r>
            <a:r>
              <a:rPr lang="ru-RU" sz="2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автомобилни части или др.), </a:t>
            </a:r>
            <a:r>
              <a:rPr lang="ru-RU" sz="2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имат намерение </a:t>
            </a:r>
            <a:r>
              <a:rPr lang="ru-RU" sz="2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да изградят завод в една община </a:t>
            </a:r>
            <a:r>
              <a:rPr lang="ru-RU" sz="2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в Северозападна </a:t>
            </a:r>
            <a:r>
              <a:rPr lang="ru-RU" sz="2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България.  Проблемът е, че в района няма подготвени изпълнителски кадри.</a:t>
            </a:r>
          </a:p>
          <a:p>
            <a:pPr marL="0" lvl="1" indent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bg-BG" sz="2600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0" lvl="1" indent="0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26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0" lvl="1" indent="0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2600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369939" y="3459773"/>
            <a:ext cx="5659800" cy="2559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0" lvl="1" indent="0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РК от общината в партньорство с </a:t>
            </a:r>
            <a:r>
              <a:rPr lang="ru-RU" sz="2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местния бизнес </a:t>
            </a:r>
            <a:r>
              <a:rPr lang="ru-RU" sz="2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дефинира проблема </a:t>
            </a:r>
            <a:r>
              <a:rPr lang="ru-RU" sz="2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и кандидатства за </a:t>
            </a:r>
            <a:r>
              <a:rPr lang="ru-RU" sz="2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глобален грант за VТТ с цел </a:t>
            </a:r>
            <a:r>
              <a:rPr lang="ru-RU" sz="2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обучение на </a:t>
            </a:r>
            <a:r>
              <a:rPr lang="ru-RU" sz="2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група от </a:t>
            </a:r>
            <a:r>
              <a:rPr lang="ru-RU" sz="2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10 преподаватели</a:t>
            </a:r>
            <a:r>
              <a:rPr lang="ru-RU" sz="2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, </a:t>
            </a:r>
            <a:r>
              <a:rPr lang="ru-RU" sz="2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училищни </a:t>
            </a:r>
            <a:r>
              <a:rPr lang="ru-RU" sz="2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директори, предприемачи и представители на местните работодатели за организиране на </a:t>
            </a:r>
            <a:r>
              <a:rPr lang="ru-RU" sz="2200" b="1" dirty="0">
                <a:solidFill>
                  <a:srgbClr val="194B99"/>
                </a:solidFill>
                <a:latin typeface="+mn-lt"/>
              </a:rPr>
              <a:t>дуално обучение.</a:t>
            </a:r>
            <a:endParaRPr lang="bg-BG" sz="2200" b="1" dirty="0">
              <a:solidFill>
                <a:srgbClr val="194B99"/>
              </a:solidFill>
              <a:latin typeface="+mn-lt"/>
            </a:endParaRPr>
          </a:p>
          <a:p>
            <a:pPr marL="0" lvl="1" indent="0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2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0" lvl="1" indent="0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2200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pic>
        <p:nvPicPr>
          <p:cNvPr id="6" name="Picture 2" descr="Related 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7119" y="3429000"/>
            <a:ext cx="314960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6925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altLang="en-US" sz="2800" b="1" dirty="0" smtClean="0">
                <a:latin typeface="Arial Narrow" panose="020B0606020202030204" pitchFamily="34" charset="0"/>
                <a:cs typeface="Times New Roman" pitchFamily="18" charset="0"/>
              </a:rPr>
              <a:t>Глобални грантове</a:t>
            </a:r>
            <a:endParaRPr lang="en-US" altLang="en-US" sz="28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3496" y="1219200"/>
            <a:ext cx="5610104" cy="4539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400" b="1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Проекти и дейности:</a:t>
            </a:r>
            <a:endParaRPr lang="en-GB" sz="2400" b="1" dirty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bg-BG" sz="24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п</a:t>
            </a:r>
            <a:r>
              <a:rPr lang="bg-BG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опадащи в някоя от </a:t>
            </a:r>
            <a:r>
              <a:rPr lang="bg-BG" sz="2400" b="1" dirty="0" smtClean="0">
                <a:solidFill>
                  <a:srgbClr val="194B99"/>
                </a:solidFill>
                <a:latin typeface="+mn-lt"/>
              </a:rPr>
              <a:t>зоните </a:t>
            </a:r>
            <a:r>
              <a:rPr lang="bg-BG" sz="2400" b="1" dirty="0">
                <a:solidFill>
                  <a:srgbClr val="194B99"/>
                </a:solidFill>
                <a:latin typeface="+mn-lt"/>
              </a:rPr>
              <a:t>на фокус</a:t>
            </a:r>
            <a:r>
              <a:rPr lang="bg-BG" sz="24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;</a:t>
            </a:r>
            <a:endParaRPr lang="en-GB" sz="24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bg-BG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отговарящи </a:t>
            </a:r>
            <a:r>
              <a:rPr lang="bg-BG" sz="24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на </a:t>
            </a:r>
            <a:r>
              <a:rPr lang="bg-BG" sz="2400" b="1" dirty="0">
                <a:solidFill>
                  <a:srgbClr val="194B99"/>
                </a:solidFill>
                <a:latin typeface="+mn-lt"/>
              </a:rPr>
              <a:t>нуждите на </a:t>
            </a:r>
            <a:r>
              <a:rPr lang="bg-BG" sz="2400" b="1" dirty="0" smtClean="0">
                <a:solidFill>
                  <a:srgbClr val="194B99"/>
                </a:solidFill>
                <a:latin typeface="+mn-lt"/>
              </a:rPr>
              <a:t>общността </a:t>
            </a:r>
            <a:r>
              <a:rPr lang="bg-BG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(</a:t>
            </a:r>
            <a:r>
              <a:rPr lang="bg-BG" sz="24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идентифициране на проблема);</a:t>
            </a:r>
            <a:endParaRPr lang="en-GB" sz="24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bg-BG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включващи </a:t>
            </a:r>
            <a:r>
              <a:rPr lang="bg-BG" sz="2400" b="1" dirty="0">
                <a:solidFill>
                  <a:srgbClr val="194B99"/>
                </a:solidFill>
                <a:latin typeface="+mn-lt"/>
              </a:rPr>
              <a:t>активното участие </a:t>
            </a:r>
            <a:r>
              <a:rPr lang="bg-BG" sz="24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на бенефициентите;</a:t>
            </a:r>
            <a:endParaRPr lang="en-GB" sz="24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bg-BG" sz="24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г</a:t>
            </a:r>
            <a:r>
              <a:rPr lang="bg-BG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арантиращи </a:t>
            </a:r>
            <a:r>
              <a:rPr lang="bg-BG" sz="2400" b="1" dirty="0" smtClean="0">
                <a:solidFill>
                  <a:srgbClr val="194B99"/>
                </a:solidFill>
                <a:latin typeface="+mn-lt"/>
              </a:rPr>
              <a:t>устойчивост</a:t>
            </a:r>
            <a:r>
              <a:rPr lang="bg-BG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 - общността </a:t>
            </a:r>
            <a:r>
              <a:rPr lang="bg-BG" sz="24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да продължи дейностите по проекта и след като РК и/или Д</a:t>
            </a:r>
            <a:r>
              <a:rPr lang="bg-BG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истрикта </a:t>
            </a:r>
            <a:r>
              <a:rPr lang="bg-BG" sz="24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са приключили своята </a:t>
            </a:r>
            <a:r>
              <a:rPr lang="bg-BG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работа;</a:t>
            </a:r>
            <a:endParaRPr lang="en-GB" sz="24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bg-BG" sz="2400" b="1" dirty="0" smtClean="0">
                <a:solidFill>
                  <a:srgbClr val="194B99"/>
                </a:solidFill>
                <a:latin typeface="+mn-lt"/>
              </a:rPr>
              <a:t>измерими </a:t>
            </a:r>
            <a:r>
              <a:rPr lang="bg-BG" sz="2400" b="1" dirty="0">
                <a:solidFill>
                  <a:srgbClr val="194B99"/>
                </a:solidFill>
                <a:latin typeface="+mn-lt"/>
              </a:rPr>
              <a:t>резултати</a:t>
            </a:r>
            <a:r>
              <a:rPr lang="bg-BG" sz="24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.</a:t>
            </a:r>
            <a:endParaRPr lang="en-GB" sz="24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pic>
        <p:nvPicPr>
          <p:cNvPr id="6" name="Картина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9350" y="1438974"/>
            <a:ext cx="314325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6324600" y="4953000"/>
            <a:ext cx="2478000" cy="50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bg1"/>
                </a:solidFill>
                <a:latin typeface="Arial Narrow"/>
                <a:ea typeface="MS PGothic" pitchFamily="34" charset="-128"/>
                <a:cs typeface="Arial Narrow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eaLnBrk="1" hangingPunct="1"/>
            <a:r>
              <a:rPr lang="bg-BG" altLang="en-US" sz="2600" b="1" dirty="0" smtClean="0">
                <a:latin typeface="Arial Narrow" panose="020B0606020202030204" pitchFamily="34" charset="0"/>
                <a:cs typeface="Times New Roman" pitchFamily="18" charset="0"/>
              </a:rPr>
              <a:t>РК София-Интернешънъл</a:t>
            </a:r>
            <a:endParaRPr lang="en-US" altLang="en-US" sz="26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8421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sz="2800" b="1" dirty="0">
                <a:latin typeface="Arial Narrow Bold" pitchFamily="-84" charset="0"/>
              </a:rPr>
              <a:t>Пример за глобален грант</a:t>
            </a:r>
            <a:endParaRPr lang="en-US" altLang="en-US" sz="26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60001" y="1219200"/>
            <a:ext cx="83268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>
              <a:defRPr/>
            </a:pPr>
            <a:r>
              <a:rPr lang="ru-RU" sz="26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Изпращаща страна - дистрикт в </a:t>
            </a:r>
            <a:r>
              <a:rPr lang="ru-RU" sz="26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САЩ</a:t>
            </a:r>
            <a:endParaRPr lang="en-US" sz="26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>
              <a:defRPr/>
            </a:pPr>
            <a:r>
              <a:rPr lang="ru-RU" sz="2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Екип </a:t>
            </a:r>
            <a:r>
              <a:rPr lang="ru-RU" sz="2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от педиатрични специалисти по сърдечна хирургия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 </a:t>
            </a:r>
          </a:p>
          <a:p>
            <a:pPr>
              <a:spcBef>
                <a:spcPts val="600"/>
              </a:spcBef>
              <a:defRPr/>
            </a:pPr>
            <a:r>
              <a:rPr lang="ru-RU" sz="26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Приемаща </a:t>
            </a:r>
            <a:r>
              <a:rPr lang="ru-RU" sz="26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страна </a:t>
            </a:r>
            <a:r>
              <a:rPr lang="ru-RU" sz="26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– Уганда</a:t>
            </a:r>
            <a:endParaRPr lang="en-US" sz="26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pic>
        <p:nvPicPr>
          <p:cNvPr id="6" name="Картина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1287" y="3796240"/>
            <a:ext cx="5932713" cy="306176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pic>
        <p:nvPicPr>
          <p:cNvPr id="8" name="Картина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5200" y="5888652"/>
            <a:ext cx="768163" cy="969348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360001" y="2743200"/>
            <a:ext cx="7723362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>
              <a:defRPr/>
            </a:pPr>
            <a:r>
              <a:rPr lang="ru-RU" sz="26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Цел</a:t>
            </a:r>
            <a:r>
              <a:rPr lang="ru-RU" sz="26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 </a:t>
            </a:r>
            <a:r>
              <a:rPr lang="ru-RU" sz="26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- 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извършване на </a:t>
            </a:r>
            <a:r>
              <a:rPr lang="ru-RU" sz="2400" b="1" dirty="0">
                <a:solidFill>
                  <a:srgbClr val="194B99"/>
                </a:solidFill>
                <a:latin typeface="+mn-lt"/>
              </a:rPr>
              <a:t>коригиращи сърдечни операции 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и </a:t>
            </a:r>
            <a:r>
              <a:rPr lang="ru-RU" sz="2400" b="1" dirty="0">
                <a:solidFill>
                  <a:srgbClr val="194B99"/>
                </a:solidFill>
                <a:latin typeface="+mn-lt"/>
              </a:rPr>
              <a:t>обучение</a:t>
            </a:r>
            <a:r>
              <a:rPr lang="ru-RU" sz="2400" dirty="0">
                <a:solidFill>
                  <a:srgbClr val="194B99"/>
                </a:solidFill>
                <a:latin typeface="+mn-lt"/>
              </a:rPr>
              <a:t> 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на колеги от местна болница по хирургични техники и постоперативни </a:t>
            </a: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грижи</a:t>
            </a:r>
            <a:r>
              <a:rPr lang="en-US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.</a:t>
            </a:r>
            <a:endParaRPr lang="en-US" sz="24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51635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sz="2800" b="1" dirty="0" smtClean="0">
                <a:latin typeface="Arial Narrow Bold" pitchFamily="-84" charset="0"/>
              </a:rPr>
              <a:t>Стартираме със ... - ВАЖНО !!!</a:t>
            </a:r>
            <a:endParaRPr lang="en-US" altLang="en-US" sz="26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60001" y="1371600"/>
            <a:ext cx="5354999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0" lvl="1" indent="0">
              <a:spcAft>
                <a:spcPts val="600"/>
              </a:spcAft>
              <a:buFont typeface="Arial" panose="020B0604020202020204" pitchFamily="34" charset="0"/>
              <a:buNone/>
              <a:defRPr/>
            </a:pPr>
            <a:r>
              <a:rPr lang="bg-BG" sz="2600" b="1" dirty="0" smtClean="0">
                <a:solidFill>
                  <a:srgbClr val="194B99"/>
                </a:solidFill>
                <a:latin typeface="+mn-lt"/>
              </a:rPr>
              <a:t>от </a:t>
            </a:r>
            <a:r>
              <a:rPr lang="bg-BG" sz="2600" b="1" dirty="0">
                <a:solidFill>
                  <a:srgbClr val="194B99"/>
                </a:solidFill>
                <a:latin typeface="+mn-lt"/>
              </a:rPr>
              <a:t>1 юли </a:t>
            </a:r>
            <a:r>
              <a:rPr lang="bg-BG" sz="2600" b="1" dirty="0" smtClean="0">
                <a:solidFill>
                  <a:srgbClr val="194B99"/>
                </a:solidFill>
                <a:latin typeface="+mn-lt"/>
              </a:rPr>
              <a:t>2018 –</a:t>
            </a:r>
            <a:r>
              <a:rPr lang="bg-BG" sz="2600" b="1" dirty="0" smtClean="0">
                <a:solidFill>
                  <a:srgbClr val="0070C0"/>
                </a:solidFill>
                <a:latin typeface="+mn-lt"/>
              </a:rPr>
              <a:t> </a:t>
            </a:r>
            <a:endParaRPr lang="en-US" sz="2600" b="1" dirty="0" smtClean="0">
              <a:solidFill>
                <a:srgbClr val="0070C0"/>
              </a:solidFill>
              <a:latin typeface="+mn-lt"/>
            </a:endParaRPr>
          </a:p>
          <a:p>
            <a:pPr marL="0" lvl="1" indent="0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bg-BG" sz="26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Оценката на потребностите </a:t>
            </a:r>
            <a:r>
              <a:rPr lang="bg-BG" sz="2600" b="1" u="sng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се </a:t>
            </a:r>
            <a:r>
              <a:rPr lang="bg-BG" sz="2600" b="1" u="sng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включва</a:t>
            </a:r>
            <a:r>
              <a:rPr lang="bg-BG" sz="26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 в </a:t>
            </a:r>
            <a:r>
              <a:rPr lang="bg-BG" sz="26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обосновката на проекта за глобален грант</a:t>
            </a:r>
            <a:endParaRPr lang="en-US" sz="26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0" lvl="1" indent="0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2600" dirty="0" smtClean="0">
              <a:solidFill>
                <a:srgbClr val="585858"/>
              </a:solidFill>
              <a:latin typeface="+mn-lt"/>
            </a:endParaRPr>
          </a:p>
          <a:p>
            <a:pPr marL="0" lvl="1" indent="0">
              <a:spcAft>
                <a:spcPts val="600"/>
              </a:spcAft>
              <a:buFont typeface="Arial" panose="020B0604020202020204" pitchFamily="34" charset="0"/>
              <a:buNone/>
              <a:defRPr/>
            </a:pPr>
            <a:r>
              <a:rPr lang="bg-BG" sz="2600" dirty="0" smtClean="0">
                <a:solidFill>
                  <a:srgbClr val="194B99"/>
                </a:solidFill>
                <a:latin typeface="+mn-lt"/>
              </a:rPr>
              <a:t>Например цялостно хидрогеоложко проучване </a:t>
            </a:r>
            <a:endParaRPr lang="bg-BG" sz="2600" dirty="0">
              <a:solidFill>
                <a:srgbClr val="194B99"/>
              </a:solidFill>
              <a:latin typeface="+mn-lt"/>
            </a:endParaRPr>
          </a:p>
        </p:txBody>
      </p:sp>
      <p:pic>
        <p:nvPicPr>
          <p:cNvPr id="6" name="Картина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1200" y="2109143"/>
            <a:ext cx="3151414" cy="3224857"/>
          </a:xfrm>
          <a:prstGeom prst="rect">
            <a:avLst/>
          </a:prstGeom>
        </p:spPr>
      </p:pic>
      <p:pic>
        <p:nvPicPr>
          <p:cNvPr id="7" name="Картина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675" y="4876800"/>
            <a:ext cx="2926125" cy="77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744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z="2400" b="1" dirty="0">
                <a:latin typeface="Arial Narrow Bold" pitchFamily="-84" charset="0"/>
              </a:rPr>
              <a:t>Как се кандидатства с глобален </a:t>
            </a:r>
            <a:r>
              <a:rPr lang="ru-RU" sz="2400" b="1" dirty="0" smtClean="0">
                <a:latin typeface="Arial Narrow Bold" pitchFamily="-84" charset="0"/>
              </a:rPr>
              <a:t>грант. Изисквания.</a:t>
            </a:r>
            <a:endParaRPr lang="en-US" altLang="en-US" sz="24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60001" y="1295400"/>
            <a:ext cx="840300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457200" indent="-4572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bg-BG" altLang="bg-BG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Съответствие </a:t>
            </a:r>
            <a:r>
              <a:rPr lang="bg-BG" altLang="bg-BG" sz="28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със зоната на фокус </a:t>
            </a:r>
            <a:endParaRPr lang="en-US" altLang="bg-BG" sz="28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457200" indent="-4572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bg-BG" altLang="bg-BG" sz="28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Водят до подобряване на капацитета</a:t>
            </a:r>
            <a:endParaRPr lang="en-US" altLang="bg-BG" sz="28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457200" indent="-4572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bg-BG" altLang="bg-BG" sz="28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Устойчиви и измерими </a:t>
            </a:r>
            <a:endParaRPr lang="en-US" altLang="bg-BG" sz="28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457200" indent="-4572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bg-BG" altLang="bg-BG" sz="28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Минимален бюджет </a:t>
            </a:r>
            <a:r>
              <a:rPr lang="en-US" altLang="bg-BG" sz="28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$</a:t>
            </a:r>
            <a:r>
              <a:rPr lang="en-US" altLang="bg-BG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30,000</a:t>
            </a:r>
            <a:endParaRPr lang="bg-BG" altLang="bg-BG" sz="2800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457200" indent="-45720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altLang="bg-BG" sz="28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457200" indent="-4572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bg-BG" altLang="bg-BG" sz="28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Участват </a:t>
            </a:r>
            <a:r>
              <a:rPr lang="bg-BG" altLang="bg-BG" sz="2800" b="1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двама партньори</a:t>
            </a:r>
            <a:r>
              <a:rPr lang="bg-BG" altLang="bg-BG" sz="28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 – </a:t>
            </a:r>
            <a:r>
              <a:rPr lang="bg-BG" altLang="bg-BG" sz="24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в приемащата страна </a:t>
            </a:r>
            <a:r>
              <a:rPr lang="en-US" altLang="bg-BG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(</a:t>
            </a:r>
            <a:r>
              <a:rPr lang="bg-BG" altLang="bg-BG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домакин</a:t>
            </a:r>
            <a:r>
              <a:rPr lang="en-US" altLang="bg-BG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) </a:t>
            </a:r>
            <a:r>
              <a:rPr lang="bg-BG" altLang="bg-BG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и международен партньор</a:t>
            </a:r>
            <a:endParaRPr lang="en-US" altLang="bg-BG" sz="24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457200" indent="-4572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bg-BG" altLang="bg-BG" sz="2800" b="1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Лидерът</a:t>
            </a:r>
            <a:r>
              <a:rPr lang="bg-BG" altLang="bg-BG" sz="28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 на екипа е </a:t>
            </a:r>
            <a:r>
              <a:rPr lang="bg-BG" altLang="bg-BG" sz="28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ротарианец</a:t>
            </a:r>
            <a:r>
              <a:rPr lang="bg-BG" altLang="bg-BG" sz="28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;</a:t>
            </a:r>
            <a:r>
              <a:rPr lang="bg-BG" altLang="bg-BG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 </a:t>
            </a:r>
            <a:r>
              <a:rPr lang="bg-BG" altLang="bg-BG" sz="24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участват поне още двама членове на екипа </a:t>
            </a:r>
            <a:r>
              <a:rPr lang="bg-BG" altLang="bg-BG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(може и не ротарианци)</a:t>
            </a:r>
            <a:endParaRPr lang="en-US" altLang="bg-BG" sz="24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49774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z="2400" b="1" dirty="0">
                <a:latin typeface="Arial Narrow Bold" pitchFamily="-84" charset="0"/>
              </a:rPr>
              <a:t>Как се кандидатства с глобален </a:t>
            </a:r>
            <a:r>
              <a:rPr lang="ru-RU" sz="2400" b="1" dirty="0" smtClean="0">
                <a:latin typeface="Arial Narrow Bold" pitchFamily="-84" charset="0"/>
              </a:rPr>
              <a:t>грант. Изисквания.</a:t>
            </a:r>
            <a:endParaRPr lang="en-US" altLang="en-US" sz="24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60001" y="1295400"/>
            <a:ext cx="840300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457200" indent="-457200" eaLnBrk="1" hangingPunct="1">
              <a:spcBef>
                <a:spcPts val="1800"/>
              </a:spcBef>
              <a:buFont typeface="Wingdings" panose="05000000000000000000" pitchFamily="2" charset="2"/>
              <a:buChar char="§"/>
            </a:pPr>
            <a:r>
              <a:rPr lang="bg-BG" sz="28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Индивидуални грантове на членовете на екипа - като допълнение към глобалния грант</a:t>
            </a:r>
          </a:p>
          <a:p>
            <a:pPr marL="457200" indent="-457200" eaLnBrk="1" hangingPunct="1">
              <a:spcBef>
                <a:spcPts val="1800"/>
              </a:spcBef>
              <a:buFont typeface="Wingdings" panose="05000000000000000000" pitchFamily="2" charset="2"/>
              <a:buChar char="§"/>
            </a:pPr>
            <a:r>
              <a:rPr lang="bg-BG" sz="28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Кандидатстването - минимум 90 дни преди датата на пътуване</a:t>
            </a:r>
          </a:p>
          <a:p>
            <a:pPr marL="457200" indent="-457200" eaLnBrk="1" hangingPunct="1">
              <a:spcBef>
                <a:spcPts val="1800"/>
              </a:spcBef>
              <a:buFont typeface="Wingdings" panose="05000000000000000000" pitchFamily="2" charset="2"/>
              <a:buChar char="§"/>
            </a:pPr>
            <a:r>
              <a:rPr lang="bg-BG" sz="28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Одобрение на членовете на екипа Фондация Ротари </a:t>
            </a:r>
            <a: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преди </a:t>
            </a:r>
            <a:r>
              <a:rPr lang="bg-BG" sz="28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пътуването</a:t>
            </a:r>
          </a:p>
          <a:p>
            <a:pPr marL="457200" indent="-457200" eaLnBrk="1" hangingPunct="1">
              <a:spcBef>
                <a:spcPts val="1800"/>
              </a:spcBef>
              <a:buFont typeface="Wingdings" panose="05000000000000000000" pitchFamily="2" charset="2"/>
              <a:buChar char="§"/>
            </a:pPr>
            <a:r>
              <a:rPr lang="bg-BG" sz="28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Съгласуване на промените с </a:t>
            </a:r>
            <a: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Фондация Ротари</a:t>
            </a:r>
            <a:endParaRPr lang="en-US" altLang="bg-BG" sz="24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45576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sz="2800" b="1" dirty="0">
                <a:latin typeface="Arial Narrow Bold" pitchFamily="-84" charset="0"/>
              </a:rPr>
              <a:t>Предимства на глобалните грантове</a:t>
            </a:r>
            <a:endParaRPr lang="en-US" altLang="en-US" sz="26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60001" y="1524000"/>
            <a:ext cx="8326800" cy="2787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457200" indent="-457200" eaLnBrk="1" hangingPunct="1"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Няма </a:t>
            </a:r>
            <a:r>
              <a:rPr lang="ru-RU" sz="28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ограничения за продължителността на обучението </a:t>
            </a:r>
          </a:p>
          <a:p>
            <a:pPr marL="457200" indent="-457200" eaLnBrk="1" hangingPunct="1"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2800" dirty="0" err="1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Няма</a:t>
            </a:r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 </a:t>
            </a:r>
            <a:r>
              <a:rPr lang="ru-RU" sz="2800" dirty="0" err="1">
                <a:solidFill>
                  <a:schemeClr val="bg2">
                    <a:lumMod val="10000"/>
                  </a:schemeClr>
                </a:solidFill>
                <a:latin typeface="+mn-lt"/>
              </a:rPr>
              <a:t>възрастови</a:t>
            </a:r>
            <a:r>
              <a:rPr lang="ru-RU" sz="28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 ограничения </a:t>
            </a:r>
          </a:p>
          <a:p>
            <a:pPr marL="457200" indent="-457200" eaLnBrk="1" hangingPunct="1"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С един </a:t>
            </a:r>
            <a:r>
              <a:rPr lang="ru-RU" sz="28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грант може да се финансират няколко екипа за обучение</a:t>
            </a:r>
          </a:p>
        </p:txBody>
      </p:sp>
    </p:spTree>
    <p:extLst>
      <p:ext uri="{BB962C8B-B14F-4D97-AF65-F5344CB8AC3E}">
        <p14:creationId xmlns:p14="http://schemas.microsoft.com/office/powerpoint/2010/main" val="1654924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sz="2800" b="1" dirty="0">
                <a:latin typeface="Arial Narrow Bold" pitchFamily="-84" charset="0"/>
              </a:rPr>
              <a:t>Какво е важно за изпълнението?</a:t>
            </a:r>
            <a:endParaRPr lang="en-US" altLang="en-US" sz="26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60001" y="1295400"/>
            <a:ext cx="8232246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342900" indent="-342900" eaLnBrk="1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bg-BG" sz="26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Ако сте одобрени за глобален грант, трябва да започнете да </a:t>
            </a:r>
            <a:r>
              <a:rPr lang="bg-BG" sz="26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планирате</a:t>
            </a:r>
            <a:r>
              <a:rPr lang="bg-BG" sz="26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 изпълнението на проекта</a:t>
            </a:r>
          </a:p>
          <a:p>
            <a:pPr marL="342900" indent="-342900" eaLnBrk="1" hangingPunct="1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bg-BG" sz="26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Разработване/актуализиране </a:t>
            </a:r>
            <a:r>
              <a:rPr lang="bg-BG" sz="26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на </a:t>
            </a:r>
            <a:r>
              <a:rPr lang="bg-BG" sz="26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бюджет</a:t>
            </a:r>
            <a:r>
              <a:rPr lang="bg-BG" sz="26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:</a:t>
            </a:r>
            <a:endParaRPr lang="en-US" sz="26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1200150" lvl="1" indent="-457200" eaLnBrk="1" hangingPunct="1">
              <a:spcBef>
                <a:spcPts val="8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bg-BG" sz="26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Как ще бъдат преведени средствата – наведнъж или на части?</a:t>
            </a:r>
            <a:endParaRPr lang="en-US" sz="2600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1200150" lvl="1" indent="-457200" eaLnBrk="1" hangingPunct="1">
              <a:spcBef>
                <a:spcPts val="8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bg-BG" sz="26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Какви са </a:t>
            </a:r>
            <a:r>
              <a:rPr lang="bg-BG" sz="2600" b="1" dirty="0" smtClean="0">
                <a:solidFill>
                  <a:srgbClr val="0070C0"/>
                </a:solidFill>
                <a:latin typeface="+mn-lt"/>
              </a:rPr>
              <a:t>допустимите разходи</a:t>
            </a:r>
            <a:r>
              <a:rPr lang="bg-BG" sz="26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? </a:t>
            </a:r>
            <a:r>
              <a:rPr lang="bg-BG" sz="26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– билети икономична класа, визи</a:t>
            </a:r>
            <a:r>
              <a:rPr lang="bg-BG" sz="26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, застраховки, летищен трансфер, местен транспорт (свързан с проекта), имунизации </a:t>
            </a:r>
          </a:p>
          <a:p>
            <a:pPr marL="1200150" lvl="1" indent="-457200" eaLnBrk="1" hangingPunct="1">
              <a:spcBef>
                <a:spcPts val="8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bg-BG" sz="26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Какви са </a:t>
            </a:r>
            <a:r>
              <a:rPr lang="bg-BG" sz="2600" b="1" dirty="0" smtClean="0">
                <a:solidFill>
                  <a:srgbClr val="FF0000"/>
                </a:solidFill>
                <a:latin typeface="+mn-lt"/>
              </a:rPr>
              <a:t>недопустимите</a:t>
            </a:r>
            <a:r>
              <a:rPr lang="bg-BG" sz="26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 разходи?</a:t>
            </a:r>
            <a:endParaRPr lang="en-US" sz="26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95596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sz="2800" b="1" dirty="0">
                <a:latin typeface="Arial Narrow Bold" pitchFamily="-84" charset="0"/>
              </a:rPr>
              <a:t>Какво е важно за изпълнението?</a:t>
            </a:r>
            <a:endParaRPr lang="en-US" altLang="en-US" sz="26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360000" y="1295400"/>
            <a:ext cx="7894637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26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Организирайте </a:t>
            </a:r>
            <a:r>
              <a:rPr lang="bg-BG" sz="26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пътуването и настаняването </a:t>
            </a:r>
            <a:r>
              <a:rPr lang="bg-BG" sz="26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си:</a:t>
            </a:r>
            <a:endParaRPr lang="bg-BG" sz="26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1200150" lvl="1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bg-BG" sz="26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Може да използвате </a:t>
            </a:r>
            <a:r>
              <a:rPr lang="en-US" sz="26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Rotary International Travel Service (</a:t>
            </a:r>
            <a:r>
              <a:rPr lang="en-US" sz="2600" dirty="0" err="1">
                <a:solidFill>
                  <a:schemeClr val="bg2">
                    <a:lumMod val="10000"/>
                  </a:schemeClr>
                </a:solidFill>
                <a:latin typeface="+mn-lt"/>
              </a:rPr>
              <a:t>RITS</a:t>
            </a:r>
            <a:r>
              <a:rPr lang="en-US" sz="26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)</a:t>
            </a:r>
            <a:r>
              <a:rPr lang="bg-BG" sz="26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 или сами да уредите това</a:t>
            </a:r>
            <a:endParaRPr lang="en-US" sz="26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1200150" lvl="1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bg-BG" sz="26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Максимална продължителност на престоя – до 4 седмици</a:t>
            </a:r>
            <a:endParaRPr lang="en-US" sz="26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1200150" lvl="1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en-US" sz="26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Travel ban list</a:t>
            </a:r>
            <a:r>
              <a:rPr lang="bg-BG" sz="26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 – </a:t>
            </a:r>
            <a:r>
              <a:rPr lang="bg-BG" sz="2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16 страни, които са изключени – Афганистан, Сирия, Йемен и др.</a:t>
            </a:r>
            <a:endParaRPr lang="en-US" sz="2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50253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sz="2800" b="1" dirty="0">
                <a:latin typeface="Arial Narrow Bold" pitchFamily="-84" charset="0"/>
              </a:rPr>
              <a:t>Какво е важно за изпълнението?</a:t>
            </a:r>
            <a:endParaRPr lang="en-US" altLang="en-US" sz="28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60000" y="1371600"/>
            <a:ext cx="8232246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457200" indent="-457200" eaLnBrk="1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bg-BG" sz="2600" b="1" dirty="0" smtClean="0">
                <a:solidFill>
                  <a:srgbClr val="194B99"/>
                </a:solidFill>
                <a:latin typeface="+mn-lt"/>
              </a:rPr>
              <a:t>Не ротарианци</a:t>
            </a:r>
            <a:r>
              <a:rPr lang="bg-BG" sz="26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, участващи в екип за професионално обучение, трябва:</a:t>
            </a:r>
          </a:p>
          <a:p>
            <a:pPr marL="1200150" lvl="1" indent="-457200" eaLnBrk="1" hangingPunct="1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bg-BG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Да имат познания за Ротари</a:t>
            </a:r>
          </a:p>
          <a:p>
            <a:pPr marL="1200150" lvl="1" indent="-457200" eaLnBrk="1" hangingPunct="1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bg-BG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Да участват в т.нар. сесия за ориентиране преди заминаването (онлайн)</a:t>
            </a:r>
          </a:p>
          <a:p>
            <a:pPr marL="1200150" lvl="1" indent="-457200" eaLnBrk="1" hangingPunct="1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bg-BG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Да участват в клубни или </a:t>
            </a:r>
            <a:r>
              <a:rPr lang="bg-BG" sz="2400" dirty="0" err="1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дистриктни</a:t>
            </a:r>
            <a:r>
              <a:rPr lang="bg-BG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 дейности – проекти, презентации и др.</a:t>
            </a:r>
          </a:p>
          <a:p>
            <a:pPr marL="1200150" lvl="1" indent="-457200" eaLnBrk="1" hangingPunct="1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bg-BG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Да владеят езика на страната домакин</a:t>
            </a:r>
            <a:endParaRPr lang="en-US" sz="24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70694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altLang="en-US" sz="2600" b="1" dirty="0" smtClean="0">
                <a:latin typeface="Arial Narrow" panose="020B0606020202030204" pitchFamily="34" charset="0"/>
                <a:cs typeface="Times New Roman" pitchFamily="18" charset="0"/>
              </a:rPr>
              <a:t>Отчетност</a:t>
            </a:r>
            <a:endParaRPr lang="en-US" altLang="en-US" sz="26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60001" y="1219200"/>
            <a:ext cx="8232246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bg-BG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Отчет за изпълнение на общата цел, специфичните цели, резултатите</a:t>
            </a: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bg-BG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Отчет за участието на изпращащата и приемащата страна в проект за професионално обучение</a:t>
            </a: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bg-BG" sz="24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Финансов отчет:</a:t>
            </a:r>
          </a:p>
          <a:p>
            <a:pPr marL="1085850" lvl="1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bg-BG" sz="2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Членовете на екип за професионално обучение трябва да представят разходно оправдателни документи за разходи над 75 долара</a:t>
            </a:r>
          </a:p>
          <a:p>
            <a:pPr marL="1085850" lvl="1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bg-BG" sz="2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Проектът приключва, когато </a:t>
            </a:r>
            <a:r>
              <a:rPr lang="bg-BG" sz="2200" dirty="0" err="1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ФР</a:t>
            </a:r>
            <a:r>
              <a:rPr lang="bg-BG" sz="2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 прецени, че са изпълнени целите и е постигната устойчивост (т.е. местните общности могат да продължат да изпълняват проекта без да се изисква допълнително финансиране)</a:t>
            </a:r>
            <a:endParaRPr lang="en-US" sz="2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6303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itle 3"/>
          <p:cNvSpPr>
            <a:spLocks noGrp="1"/>
          </p:cNvSpPr>
          <p:nvPr>
            <p:ph type="ctrTitle"/>
          </p:nvPr>
        </p:nvSpPr>
        <p:spPr bwMode="auto">
          <a:xfrm>
            <a:off x="304800" y="2667000"/>
            <a:ext cx="8534400" cy="1600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altLang="en-US" sz="4000" b="1" dirty="0" smtClean="0">
                <a:latin typeface="Arial Narrow" pitchFamily="34" charset="0"/>
              </a:rPr>
              <a:t>Благодаря за вниманието</a:t>
            </a:r>
            <a:endParaRPr lang="en-US" altLang="en-US" sz="4000" b="1" dirty="0" smtClean="0">
              <a:latin typeface="Arial Narrow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-152400"/>
            <a:ext cx="3810000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481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altLang="en-US" sz="2800" b="1" dirty="0" smtClean="0">
                <a:latin typeface="Arial Narrow" panose="020B0606020202030204" pitchFamily="34" charset="0"/>
                <a:cs typeface="Times New Roman" pitchFamily="18" charset="0"/>
              </a:rPr>
              <a:t>Зони на фокус</a:t>
            </a:r>
            <a:endParaRPr lang="en-US" altLang="en-US" sz="28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60000" y="1447800"/>
            <a:ext cx="8082275" cy="4231928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ts val="3200"/>
              </a:spcBef>
              <a:spcAft>
                <a:spcPts val="0"/>
              </a:spcAft>
              <a:buClr>
                <a:schemeClr val="accent1"/>
              </a:buClr>
              <a:buSzPct val="125000"/>
            </a:pPr>
            <a:r>
              <a:rPr lang="bg-BG" altLang="en-US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             Мир</a:t>
            </a:r>
            <a:r>
              <a:rPr lang="bg-BG" altLang="en-US" sz="24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, предотвратяване и разрешаване на конфликти</a:t>
            </a:r>
          </a:p>
          <a:p>
            <a:pPr eaLnBrk="1" hangingPunct="1">
              <a:spcBef>
                <a:spcPts val="3000"/>
              </a:spcBef>
              <a:spcAft>
                <a:spcPts val="0"/>
              </a:spcAft>
              <a:buClr>
                <a:schemeClr val="accent1"/>
              </a:buClr>
              <a:buSzPct val="125000"/>
            </a:pPr>
            <a:r>
              <a:rPr lang="bg-BG" altLang="en-US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             Профилактика </a:t>
            </a:r>
            <a:r>
              <a:rPr lang="bg-BG" altLang="en-US" sz="24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и лечение на заболявания</a:t>
            </a:r>
          </a:p>
          <a:p>
            <a:pPr eaLnBrk="1" hangingPunct="1">
              <a:spcBef>
                <a:spcPts val="3000"/>
              </a:spcBef>
              <a:spcAft>
                <a:spcPts val="0"/>
              </a:spcAft>
              <a:buClr>
                <a:schemeClr val="accent1"/>
              </a:buClr>
              <a:buSzPct val="125000"/>
            </a:pPr>
            <a:r>
              <a:rPr lang="bg-BG" altLang="en-US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             Водоснабдяване </a:t>
            </a:r>
            <a:r>
              <a:rPr lang="bg-BG" altLang="en-US" sz="24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и канализация</a:t>
            </a:r>
          </a:p>
          <a:p>
            <a:pPr eaLnBrk="1" hangingPunct="1">
              <a:spcBef>
                <a:spcPts val="3000"/>
              </a:spcBef>
              <a:spcAft>
                <a:spcPts val="0"/>
              </a:spcAft>
              <a:buClr>
                <a:schemeClr val="accent1"/>
              </a:buClr>
              <a:buSzPct val="125000"/>
            </a:pPr>
            <a:r>
              <a:rPr lang="bg-BG" altLang="en-US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             Майчино </a:t>
            </a:r>
            <a:r>
              <a:rPr lang="bg-BG" altLang="en-US" sz="24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и детско здравеопазване</a:t>
            </a:r>
          </a:p>
          <a:p>
            <a:pPr eaLnBrk="1" hangingPunct="1">
              <a:spcBef>
                <a:spcPts val="3000"/>
              </a:spcBef>
              <a:spcAft>
                <a:spcPts val="0"/>
              </a:spcAft>
              <a:buClr>
                <a:schemeClr val="accent1"/>
              </a:buClr>
              <a:buSzPct val="125000"/>
            </a:pPr>
            <a:r>
              <a:rPr lang="bg-BG" altLang="en-US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             Основно </a:t>
            </a:r>
            <a:r>
              <a:rPr lang="bg-BG" altLang="en-US" sz="24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образование и грамотност</a:t>
            </a:r>
          </a:p>
          <a:p>
            <a:pPr eaLnBrk="1" hangingPunct="1">
              <a:spcBef>
                <a:spcPts val="3000"/>
              </a:spcBef>
              <a:spcAft>
                <a:spcPts val="0"/>
              </a:spcAft>
              <a:buClr>
                <a:schemeClr val="accent1"/>
              </a:buClr>
              <a:buSzPct val="125000"/>
            </a:pPr>
            <a:r>
              <a:rPr lang="bg-BG" altLang="en-US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             Икономическо </a:t>
            </a:r>
            <a:r>
              <a:rPr lang="bg-BG" altLang="en-US" sz="24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развитие и развитие на общностите</a:t>
            </a:r>
            <a:endParaRPr lang="en-US" altLang="en-US" sz="24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pic>
        <p:nvPicPr>
          <p:cNvPr id="7" name="Picture 2" descr="Peace-purpl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4780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Картина 2" descr="Disease-gree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19464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Картина 3" descr="Water-blu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94436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Картина 4" descr="Maternal-pink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68278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Картина 5" descr="Literacy-orange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42717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Картина 6" descr="Economic-yellow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17647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4723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pPr>
              <a:defRPr/>
            </a:pPr>
            <a:r>
              <a:rPr lang="bg-BG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 </a:t>
            </a:r>
            <a:r>
              <a:rPr lang="bg-BG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постигнем устойчиво въздействие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33400" y="4764144"/>
            <a:ext cx="6400800" cy="1179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>
            <a:lvl1pPr marL="0" indent="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200" kern="1200">
                <a:solidFill>
                  <a:schemeClr val="tx2"/>
                </a:solidFill>
                <a:latin typeface="Georgia"/>
                <a:ea typeface="MS PGothic" pitchFamily="34" charset="-128"/>
                <a:cs typeface="Georgia"/>
              </a:defRPr>
            </a:lvl1pPr>
            <a:lvl2pPr marL="4572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MS PGothic" pitchFamily="34" charset="-128"/>
                <a:cs typeface="+mn-cs"/>
              </a:defRPr>
            </a:lvl2pPr>
            <a:lvl3pPr marL="9144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MS PGothic" pitchFamily="34" charset="-128"/>
                <a:cs typeface="+mn-cs"/>
              </a:defRPr>
            </a:lvl3pPr>
            <a:lvl4pPr marL="13716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MS PGothic" pitchFamily="34" charset="-128"/>
                <a:cs typeface="+mn-cs"/>
              </a:defRPr>
            </a:lvl4pPr>
            <a:lvl5pPr marL="18288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MS PGothic" pitchFamily="34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sz="2400" dirty="0" smtClean="0"/>
              <a:t>Виолина Костова, РК София-сити</a:t>
            </a:r>
          </a:p>
          <a:p>
            <a:r>
              <a:rPr lang="bg-BG" altLang="en-US" sz="2400" dirty="0" smtClean="0">
                <a:latin typeface="Georgia" panose="02040502050405020303" pitchFamily="18" charset="0"/>
                <a:cs typeface="Times New Roman" pitchFamily="18" charset="0"/>
              </a:rPr>
              <a:t>Комитет за Фондация Ротари</a:t>
            </a:r>
            <a:endParaRPr lang="bg-BG" altLang="en-US" dirty="0" smtClean="0">
              <a:latin typeface="Georgia" panose="02040502050405020303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6596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altLang="en-US" sz="2600" b="1" dirty="0" smtClean="0">
                <a:latin typeface="Arial Narrow" panose="020B0606020202030204" pitchFamily="34" charset="0"/>
                <a:cs typeface="Times New Roman" pitchFamily="18" charset="0"/>
              </a:rPr>
              <a:t>Устойчивост – какво е това?</a:t>
            </a:r>
            <a:endParaRPr lang="en-US" altLang="en-US" sz="26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03095"/>
            <a:ext cx="9144000" cy="4792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141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altLang="en-US" sz="2600" b="1" dirty="0">
                <a:latin typeface="Arial Narrow" panose="020B0606020202030204" pitchFamily="34" charset="0"/>
                <a:cs typeface="Times New Roman" pitchFamily="18" charset="0"/>
              </a:rPr>
              <a:t>Устойчивост – </a:t>
            </a:r>
            <a:r>
              <a:rPr lang="bg-BG" altLang="en-US" sz="2600" b="1" dirty="0" smtClean="0">
                <a:latin typeface="Arial Narrow" panose="020B0606020202030204" pitchFamily="34" charset="0"/>
                <a:cs typeface="Times New Roman" pitchFamily="18" charset="0"/>
              </a:rPr>
              <a:t>Защо е важно?</a:t>
            </a:r>
            <a:endParaRPr lang="en-US" altLang="en-US" sz="26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 bwMode="auto">
          <a:xfrm>
            <a:off x="304800" y="1143000"/>
            <a:ext cx="8064000" cy="5032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just" eaLnBrk="1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bg-BG" altLang="en-US" sz="2600" b="1" dirty="0">
                <a:solidFill>
                  <a:srgbClr val="194B99"/>
                </a:solidFill>
                <a:latin typeface="+mn-lt"/>
              </a:rPr>
              <a:t>Устойчивост:</a:t>
            </a:r>
            <a:r>
              <a:rPr lang="bg-BG" altLang="en-US" sz="2600" b="1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 </a:t>
            </a:r>
            <a:r>
              <a:rPr lang="bg-BG" altLang="en-US" sz="26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дългосрочно решение </a:t>
            </a:r>
            <a:r>
              <a:rPr lang="bg-BG" altLang="en-US" sz="26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за нуждите </a:t>
            </a:r>
            <a:r>
              <a:rPr lang="bg-BG" altLang="en-US" sz="26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на </a:t>
            </a:r>
            <a:r>
              <a:rPr lang="bg-BG" altLang="en-US" sz="26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общността; гарантирано положително въздействие върху бенефициентите; самостоятелно развитие след </a:t>
            </a:r>
            <a:r>
              <a:rPr lang="bg-BG" altLang="en-US" sz="26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завършване на </a:t>
            </a:r>
            <a:r>
              <a:rPr lang="bg-BG" altLang="en-US" sz="26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проекта</a:t>
            </a:r>
          </a:p>
          <a:p>
            <a:pPr marL="263525" indent="-263525" eaLnBrk="1" hangingPunct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§"/>
            </a:pPr>
            <a:r>
              <a:rPr lang="bg-BG" altLang="en-US" sz="26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Потребности на общността</a:t>
            </a:r>
          </a:p>
          <a:p>
            <a:pPr marL="263525" indent="-263525" eaLnBrk="1" hangingPunct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§"/>
            </a:pPr>
            <a:r>
              <a:rPr lang="bg-BG" altLang="en-US" sz="26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Устойчиво финансиране</a:t>
            </a:r>
          </a:p>
          <a:p>
            <a:pPr marL="263525" indent="-263525" eaLnBrk="1" hangingPunct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§"/>
            </a:pPr>
            <a:r>
              <a:rPr lang="bg-BG" altLang="en-US" sz="26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Планиране</a:t>
            </a:r>
          </a:p>
          <a:p>
            <a:pPr marL="263525" indent="-263525" eaLnBrk="1" hangingPunct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§"/>
            </a:pPr>
            <a:r>
              <a:rPr lang="bg-BG" altLang="en-US" sz="26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Подходяща технология</a:t>
            </a:r>
          </a:p>
          <a:p>
            <a:pPr marL="263525" indent="-263525" eaLnBrk="1" hangingPunct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§"/>
            </a:pPr>
            <a:r>
              <a:rPr lang="bg-BG" altLang="en-US" sz="26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Мотивация</a:t>
            </a:r>
          </a:p>
          <a:p>
            <a:pPr marL="263525" indent="-263525" eaLnBrk="1" hangingPunct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§"/>
            </a:pPr>
            <a:r>
              <a:rPr lang="bg-BG" altLang="en-US" sz="26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Предаване на знания</a:t>
            </a:r>
          </a:p>
          <a:p>
            <a:pPr marL="263525" indent="-263525" eaLnBrk="1" hangingPunct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§"/>
            </a:pPr>
            <a:r>
              <a:rPr lang="bg-BG" altLang="en-US" sz="26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Мониторинг и оценка</a:t>
            </a:r>
            <a:endParaRPr lang="en-US" altLang="en-US" sz="2600" b="1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6138" y="2886036"/>
            <a:ext cx="4191000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217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altLang="en-US" sz="2600" b="1" dirty="0" smtClean="0">
                <a:latin typeface="Arial Narrow" panose="020B0606020202030204" pitchFamily="34" charset="0"/>
                <a:cs typeface="Times New Roman" pitchFamily="18" charset="0"/>
              </a:rPr>
              <a:t>Характеристики на устойчивия проект</a:t>
            </a:r>
            <a:endParaRPr lang="en-US" altLang="en-US" sz="26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228184" y="2271600"/>
            <a:ext cx="2462673" cy="57237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6228184" y="3171600"/>
            <a:ext cx="2462673" cy="57237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6228184" y="4243187"/>
            <a:ext cx="2462673" cy="610784"/>
          </a:xfrm>
          <a:prstGeom prst="rect">
            <a:avLst/>
          </a:prstGeom>
          <a:gradFill>
            <a:gsLst>
              <a:gs pos="0">
                <a:srgbClr val="D91B5C"/>
              </a:gs>
              <a:gs pos="100000">
                <a:schemeClr val="accent5">
                  <a:lumMod val="40000"/>
                  <a:lumOff val="6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/>
        </p:nvSpPr>
        <p:spPr>
          <a:xfrm>
            <a:off x="6228185" y="1380440"/>
            <a:ext cx="2462673" cy="57237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453143" y="1423229"/>
            <a:ext cx="5425128" cy="1548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338138" indent="-2222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marL="447675" lvl="1" indent="-447675">
              <a:spcBef>
                <a:spcPts val="600"/>
              </a:spcBef>
              <a:buClr>
                <a:schemeClr val="accent1"/>
              </a:buClr>
              <a:buSzPct val="120000"/>
              <a:buFont typeface="Wingdings" panose="05000000000000000000" pitchFamily="2" charset="2"/>
              <a:buChar char="q"/>
            </a:pPr>
            <a:r>
              <a:rPr lang="bg-BG" sz="220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Добре </a:t>
            </a:r>
            <a:r>
              <a:rPr lang="bg-BG" sz="220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планиран</a:t>
            </a:r>
            <a:r>
              <a:rPr lang="en-US" altLang="en-US" sz="220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 </a:t>
            </a:r>
            <a:endParaRPr lang="bg-BG" altLang="en-US" sz="2200" dirty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marL="447675" lvl="1" indent="-447675">
              <a:spcBef>
                <a:spcPts val="600"/>
              </a:spcBef>
              <a:buClr>
                <a:schemeClr val="accent1"/>
              </a:buClr>
              <a:buSzPct val="120000"/>
              <a:buFont typeface="Wingdings" panose="05000000000000000000" pitchFamily="2" charset="2"/>
              <a:buChar char="q"/>
            </a:pPr>
            <a:r>
              <a:rPr lang="bg-BG" sz="22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С</a:t>
            </a:r>
            <a:r>
              <a:rPr lang="bg-BG" sz="220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ътрудничеството </a:t>
            </a:r>
            <a:r>
              <a:rPr lang="bg-BG" sz="22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с </a:t>
            </a:r>
            <a:r>
              <a:rPr lang="bg-BG" sz="220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различни участници</a:t>
            </a:r>
          </a:p>
          <a:p>
            <a:pPr marL="447675" lvl="1" indent="-447675">
              <a:spcBef>
                <a:spcPts val="600"/>
              </a:spcBef>
              <a:buClr>
                <a:schemeClr val="accent1"/>
              </a:buClr>
              <a:buSzPct val="120000"/>
              <a:buFont typeface="Wingdings" panose="05000000000000000000" pitchFamily="2" charset="2"/>
              <a:buChar char="q"/>
            </a:pPr>
            <a:r>
              <a:rPr lang="bg-BG" altLang="en-US" sz="220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Допълва нуждите и ценностите на общността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 bwMode="auto">
          <a:xfrm>
            <a:off x="6228185" y="1371600"/>
            <a:ext cx="2462673" cy="568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0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2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8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buFont typeface="Arial" pitchFamily="34" charset="0"/>
              <a:buNone/>
            </a:pPr>
            <a:r>
              <a:rPr lang="bg-BG" sz="1600" dirty="0" smtClean="0">
                <a:solidFill>
                  <a:schemeClr val="tx2">
                    <a:lumMod val="75000"/>
                  </a:schemeClr>
                </a:solidFill>
              </a:rPr>
              <a:t>Идентифицирани нужди,</a:t>
            </a:r>
          </a:p>
          <a:p>
            <a:pPr marL="0" indent="0" algn="ctr" eaLnBrk="1" hangingPunct="1">
              <a:buFont typeface="Arial" pitchFamily="34" charset="0"/>
              <a:buNone/>
            </a:pPr>
            <a:r>
              <a:rPr lang="bg-BG" sz="1600" dirty="0" smtClean="0">
                <a:solidFill>
                  <a:schemeClr val="tx2">
                    <a:lumMod val="75000"/>
                  </a:schemeClr>
                </a:solidFill>
              </a:rPr>
              <a:t>проблеми и приоритети</a:t>
            </a:r>
          </a:p>
          <a:p>
            <a:pPr marL="0" indent="0" eaLnBrk="1" hangingPunct="1">
              <a:buFont typeface="Arial" pitchFamily="34" charset="0"/>
              <a:buNone/>
            </a:pPr>
            <a:endParaRPr lang="bg-BG" sz="16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 eaLnBrk="1" hangingPunct="1">
              <a:buFont typeface="Arial" pitchFamily="34" charset="0"/>
              <a:buNone/>
            </a:pPr>
            <a:endParaRPr lang="bg-BG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 bwMode="auto">
          <a:xfrm>
            <a:off x="6588225" y="2271600"/>
            <a:ext cx="1752719" cy="500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0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2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8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buFont typeface="Arial" pitchFamily="34" charset="0"/>
              <a:buNone/>
            </a:pPr>
            <a:r>
              <a:rPr lang="bg-BG" sz="1600" dirty="0" smtClean="0">
                <a:solidFill>
                  <a:schemeClr val="tx2">
                    <a:lumMod val="75000"/>
                  </a:schemeClr>
                </a:solidFill>
              </a:rPr>
              <a:t>Оценени ресурси</a:t>
            </a:r>
          </a:p>
          <a:p>
            <a:pPr marL="0" indent="0" algn="ctr" eaLnBrk="1" hangingPunct="1">
              <a:buFont typeface="Arial" pitchFamily="34" charset="0"/>
              <a:buNone/>
            </a:pPr>
            <a:r>
              <a:rPr lang="bg-BG" sz="1600" dirty="0" smtClean="0">
                <a:solidFill>
                  <a:schemeClr val="tx2">
                    <a:lumMod val="75000"/>
                  </a:schemeClr>
                </a:solidFill>
              </a:rPr>
              <a:t>на общността</a:t>
            </a:r>
          </a:p>
          <a:p>
            <a:pPr marL="0" indent="0" eaLnBrk="1" hangingPunct="1">
              <a:buFont typeface="Arial" pitchFamily="34" charset="0"/>
              <a:buNone/>
            </a:pPr>
            <a:endParaRPr lang="bg-BG" sz="16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 eaLnBrk="1" hangingPunct="1">
              <a:buFont typeface="Arial" pitchFamily="34" charset="0"/>
              <a:buNone/>
            </a:pPr>
            <a:endParaRPr lang="bg-BG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 bwMode="auto">
          <a:xfrm>
            <a:off x="7276018" y="2766760"/>
            <a:ext cx="320318" cy="43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0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2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8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buFont typeface="Arial" pitchFamily="34" charset="0"/>
              <a:buNone/>
            </a:pPr>
            <a:r>
              <a:rPr lang="bg-BG" sz="2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</a:p>
        </p:txBody>
      </p:sp>
      <p:sp>
        <p:nvSpPr>
          <p:cNvPr id="14" name="Content Placeholder 2"/>
          <p:cNvSpPr txBox="1">
            <a:spLocks/>
          </p:cNvSpPr>
          <p:nvPr/>
        </p:nvSpPr>
        <p:spPr bwMode="auto">
          <a:xfrm>
            <a:off x="6786226" y="3171600"/>
            <a:ext cx="1346588" cy="506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0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2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8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buFont typeface="Arial" pitchFamily="34" charset="0"/>
              <a:buNone/>
            </a:pPr>
            <a:r>
              <a:rPr lang="bg-BG" sz="1600" dirty="0" smtClean="0">
                <a:solidFill>
                  <a:schemeClr val="tx2">
                    <a:lumMod val="75000"/>
                  </a:schemeClr>
                </a:solidFill>
              </a:rPr>
              <a:t>Финансиране</a:t>
            </a:r>
          </a:p>
          <a:p>
            <a:pPr marL="0" indent="0" algn="ctr" eaLnBrk="1" hangingPunct="1">
              <a:buFont typeface="Arial" pitchFamily="34" charset="0"/>
              <a:buNone/>
            </a:pPr>
            <a:r>
              <a:rPr lang="bg-BG" sz="1600" dirty="0" smtClean="0">
                <a:solidFill>
                  <a:schemeClr val="tx2">
                    <a:lumMod val="75000"/>
                  </a:schemeClr>
                </a:solidFill>
              </a:rPr>
              <a:t>Партньори</a:t>
            </a:r>
          </a:p>
          <a:p>
            <a:pPr marL="0" indent="0" eaLnBrk="1" hangingPunct="1">
              <a:buFont typeface="Arial" pitchFamily="34" charset="0"/>
              <a:buNone/>
            </a:pPr>
            <a:endParaRPr lang="bg-BG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 bwMode="auto">
          <a:xfrm>
            <a:off x="7271993" y="1866760"/>
            <a:ext cx="320318" cy="43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0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2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8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buFont typeface="Arial" pitchFamily="34" charset="0"/>
              <a:buNone/>
            </a:pPr>
            <a:r>
              <a:rPr lang="bg-BG" sz="2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</a:p>
        </p:txBody>
      </p:sp>
      <p:sp>
        <p:nvSpPr>
          <p:cNvPr id="16" name="Content Placeholder 2"/>
          <p:cNvSpPr txBox="1">
            <a:spLocks/>
          </p:cNvSpPr>
          <p:nvPr/>
        </p:nvSpPr>
        <p:spPr bwMode="auto">
          <a:xfrm>
            <a:off x="7271993" y="3758952"/>
            <a:ext cx="320318" cy="43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0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2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8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buFont typeface="Arial" pitchFamily="34" charset="0"/>
              <a:buNone/>
            </a:pPr>
            <a:r>
              <a:rPr lang="bg-BG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</a:t>
            </a:r>
            <a:endParaRPr lang="bg-BG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 bwMode="auto">
          <a:xfrm>
            <a:off x="6300193" y="4276845"/>
            <a:ext cx="2232247" cy="506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0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2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8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buFont typeface="Arial" pitchFamily="34" charset="0"/>
              <a:buNone/>
            </a:pPr>
            <a:r>
              <a:rPr lang="bg-BG" sz="1600" dirty="0" smtClean="0">
                <a:solidFill>
                  <a:schemeClr val="tx2">
                    <a:lumMod val="75000"/>
                  </a:schemeClr>
                </a:solidFill>
              </a:rPr>
              <a:t>Ясни и точни цели</a:t>
            </a:r>
          </a:p>
          <a:p>
            <a:pPr marL="0" indent="0" algn="ctr" eaLnBrk="1" hangingPunct="1">
              <a:buFont typeface="Arial" pitchFamily="34" charset="0"/>
              <a:buNone/>
            </a:pPr>
            <a:r>
              <a:rPr lang="bg-BG" sz="1600" dirty="0" smtClean="0">
                <a:solidFill>
                  <a:schemeClr val="tx2">
                    <a:lumMod val="75000"/>
                  </a:schemeClr>
                </a:solidFill>
              </a:rPr>
              <a:t>Правилни дейности</a:t>
            </a:r>
            <a:endParaRPr lang="bg-BG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 bwMode="auto">
          <a:xfrm>
            <a:off x="453142" y="3778139"/>
            <a:ext cx="5425129" cy="1708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338138" indent="-2222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marL="401638" lvl="1" indent="-401638">
              <a:spcBef>
                <a:spcPts val="600"/>
              </a:spcBef>
              <a:buClr>
                <a:schemeClr val="accent5"/>
              </a:buClr>
              <a:buSzPct val="120000"/>
              <a:buFont typeface="Wingdings" panose="05000000000000000000" pitchFamily="2" charset="2"/>
              <a:buChar char="q"/>
            </a:pPr>
            <a:r>
              <a:rPr lang="bg-BG" altLang="en-US" sz="220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Включва лесно достъпни технологии</a:t>
            </a:r>
          </a:p>
          <a:p>
            <a:pPr marL="401638" lvl="1" indent="-401638">
              <a:spcBef>
                <a:spcPts val="600"/>
              </a:spcBef>
              <a:buClr>
                <a:schemeClr val="accent5"/>
              </a:buClr>
              <a:buSzPct val="120000"/>
              <a:buFont typeface="Wingdings" panose="05000000000000000000" pitchFamily="2" charset="2"/>
              <a:buChar char="q"/>
            </a:pPr>
            <a:r>
              <a:rPr lang="bg-BG" sz="22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Устойчиво </a:t>
            </a:r>
            <a:r>
              <a:rPr lang="bg-BG" sz="220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финансиране – след проекта</a:t>
            </a:r>
          </a:p>
          <a:p>
            <a:pPr marL="401638" lvl="1" indent="-401638">
              <a:spcBef>
                <a:spcPts val="600"/>
              </a:spcBef>
              <a:buClr>
                <a:schemeClr val="accent5"/>
              </a:buClr>
              <a:buSzPct val="120000"/>
              <a:buFont typeface="Wingdings" panose="05000000000000000000" pitchFamily="2" charset="2"/>
              <a:buChar char="q"/>
            </a:pPr>
            <a:r>
              <a:rPr lang="bg-BG" altLang="en-US" sz="220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Повишен капацитет – знания и умения</a:t>
            </a:r>
          </a:p>
          <a:p>
            <a:pPr marL="401638" lvl="1" indent="-401638">
              <a:spcBef>
                <a:spcPts val="600"/>
              </a:spcBef>
              <a:buClr>
                <a:schemeClr val="accent5"/>
              </a:buClr>
              <a:buSzPct val="120000"/>
              <a:buFont typeface="Wingdings" panose="05000000000000000000" pitchFamily="2" charset="2"/>
              <a:buChar char="q"/>
            </a:pPr>
            <a:r>
              <a:rPr lang="bg-BG" altLang="en-US" sz="220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Мотивация на бенефициентите</a:t>
            </a:r>
            <a:endParaRPr lang="en-US" altLang="en-US" sz="2200" dirty="0">
              <a:solidFill>
                <a:srgbClr val="58585A"/>
              </a:solidFill>
              <a:latin typeface="+mn-lt"/>
            </a:endParaRPr>
          </a:p>
        </p:txBody>
      </p:sp>
      <p:sp>
        <p:nvSpPr>
          <p:cNvPr id="19" name="Content Placeholder 2"/>
          <p:cNvSpPr txBox="1">
            <a:spLocks/>
          </p:cNvSpPr>
          <p:nvPr/>
        </p:nvSpPr>
        <p:spPr bwMode="auto">
          <a:xfrm>
            <a:off x="453142" y="5638800"/>
            <a:ext cx="5425129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338138" indent="-2222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marL="401638" lvl="1" indent="-401638">
              <a:spcBef>
                <a:spcPts val="1000"/>
              </a:spcBef>
              <a:buClr>
                <a:srgbClr val="00B050"/>
              </a:buClr>
              <a:buSzPct val="120000"/>
              <a:buFont typeface="Wingdings" panose="05000000000000000000" pitchFamily="2" charset="2"/>
              <a:buChar char="q"/>
            </a:pPr>
            <a:r>
              <a:rPr lang="bg-BG" altLang="en-US" sz="220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Методика за измерване на резултатите</a:t>
            </a:r>
            <a:endParaRPr lang="en-US" altLang="en-US" sz="2200" dirty="0">
              <a:solidFill>
                <a:srgbClr val="58585A"/>
              </a:solidFill>
              <a:latin typeface="+mn-lt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228184" y="5511552"/>
            <a:ext cx="2462673" cy="432048"/>
          </a:xfrm>
          <a:prstGeom prst="rect">
            <a:avLst/>
          </a:prstGeom>
          <a:gradFill>
            <a:gsLst>
              <a:gs pos="0">
                <a:srgbClr val="00B050"/>
              </a:gs>
              <a:gs pos="100000">
                <a:srgbClr val="00CC66"/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Content Placeholder 2"/>
          <p:cNvSpPr txBox="1">
            <a:spLocks/>
          </p:cNvSpPr>
          <p:nvPr/>
        </p:nvSpPr>
        <p:spPr bwMode="auto">
          <a:xfrm>
            <a:off x="6343396" y="5583226"/>
            <a:ext cx="2232247" cy="288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0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2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8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buFont typeface="Arial" pitchFamily="34" charset="0"/>
              <a:buNone/>
            </a:pPr>
            <a:r>
              <a:rPr lang="bg-BG" sz="1600" dirty="0" smtClean="0">
                <a:solidFill>
                  <a:schemeClr val="tx2">
                    <a:lumMod val="75000"/>
                  </a:schemeClr>
                </a:solidFill>
              </a:rPr>
              <a:t>Измерими резултати</a:t>
            </a:r>
          </a:p>
          <a:p>
            <a:pPr marL="0" indent="0" eaLnBrk="1" hangingPunct="1">
              <a:buFont typeface="Arial" pitchFamily="34" charset="0"/>
              <a:buNone/>
            </a:pPr>
            <a:endParaRPr lang="bg-BG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2" name="Down Arrow 21"/>
          <p:cNvSpPr/>
          <p:nvPr/>
        </p:nvSpPr>
        <p:spPr>
          <a:xfrm>
            <a:off x="7271992" y="5033778"/>
            <a:ext cx="396351" cy="396000"/>
          </a:xfrm>
          <a:prstGeom prst="downArrow">
            <a:avLst/>
          </a:prstGeom>
          <a:solidFill>
            <a:schemeClr val="bg2">
              <a:lumMod val="1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4503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altLang="en-US" sz="2600" b="1" dirty="0" smtClean="0">
                <a:latin typeface="Arial Narrow" panose="020B0606020202030204" pitchFamily="34" charset="0"/>
                <a:cs typeface="Times New Roman" pitchFamily="18" charset="0"/>
              </a:rPr>
              <a:t>Оценка и анализ на общността</a:t>
            </a:r>
            <a:endParaRPr lang="en-US" altLang="en-US" sz="26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 bwMode="auto">
          <a:xfrm>
            <a:off x="431799" y="1219200"/>
            <a:ext cx="4112249" cy="457200"/>
          </a:xfrm>
          <a:ln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bg-BG" altLang="en-US" sz="2400" b="1" dirty="0" smtClean="0">
                <a:solidFill>
                  <a:srgbClr val="194B99"/>
                </a:solidFill>
                <a:latin typeface="+mn-lt"/>
              </a:rPr>
              <a:t>Нужди на общността – ЗАЩО </a:t>
            </a:r>
            <a:r>
              <a:rPr lang="bg-BG" altLang="en-US" sz="2400" b="1" dirty="0" smtClean="0">
                <a:solidFill>
                  <a:srgbClr val="194B99"/>
                </a:solidFill>
                <a:latin typeface="+mn-lt"/>
              </a:rPr>
              <a:t>?</a:t>
            </a:r>
            <a:endParaRPr lang="en-US" altLang="en-US" sz="2400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0330" y="1219200"/>
            <a:ext cx="1319212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Group 7"/>
          <p:cNvGrpSpPr>
            <a:grpSpLocks/>
          </p:cNvGrpSpPr>
          <p:nvPr/>
        </p:nvGrpSpPr>
        <p:grpSpPr bwMode="auto">
          <a:xfrm>
            <a:off x="7140330" y="2667000"/>
            <a:ext cx="1466850" cy="1655763"/>
            <a:chOff x="7359050" y="3085816"/>
            <a:chExt cx="1466415" cy="1656000"/>
          </a:xfrm>
        </p:grpSpPr>
        <p:cxnSp>
          <p:nvCxnSpPr>
            <p:cNvPr id="9" name="Straight Connector 8"/>
            <p:cNvCxnSpPr/>
            <p:nvPr/>
          </p:nvCxnSpPr>
          <p:spPr>
            <a:xfrm>
              <a:off x="8014365" y="3085816"/>
              <a:ext cx="0" cy="1656000"/>
            </a:xfrm>
            <a:prstGeom prst="line">
              <a:avLst/>
            </a:prstGeom>
            <a:ln w="88900">
              <a:solidFill>
                <a:schemeClr val="bg2">
                  <a:lumMod val="25000"/>
                </a:schemeClr>
              </a:solidFill>
            </a:ln>
            <a:effectLst>
              <a:innerShdw blurRad="114300">
                <a:schemeClr val="bg2">
                  <a:lumMod val="25000"/>
                </a:schemeClr>
              </a:innerShd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ight Arrow 9"/>
            <p:cNvSpPr/>
            <p:nvPr/>
          </p:nvSpPr>
          <p:spPr>
            <a:xfrm rot="804081">
              <a:off x="7457446" y="4087672"/>
              <a:ext cx="1368019" cy="576344"/>
            </a:xfrm>
            <a:prstGeom prst="rightArrow">
              <a:avLst/>
            </a:prstGeom>
            <a:gradFill>
              <a:gsLst>
                <a:gs pos="0">
                  <a:srgbClr val="92D050"/>
                </a:gs>
                <a:gs pos="100000">
                  <a:srgbClr val="9ED848"/>
                </a:gs>
              </a:gsLst>
            </a:gradFill>
            <a:ln>
              <a:solidFill>
                <a:srgbClr val="92D050"/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11" name="Content Placeholder 2"/>
            <p:cNvSpPr txBox="1">
              <a:spLocks/>
            </p:cNvSpPr>
            <p:nvPr/>
          </p:nvSpPr>
          <p:spPr bwMode="auto">
            <a:xfrm rot="780000">
              <a:off x="7486012" y="4209927"/>
              <a:ext cx="1274384" cy="3048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4572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ヒラギノ角ゴ Pro W3" pitchFamily="-84" charset="-128"/>
                </a:defRPr>
              </a:lvl1pPr>
              <a:lvl2pPr marL="742950" indent="-285750" defTabSz="4572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ヒラギノ角ゴ Pro W3" pitchFamily="-84" charset="-128"/>
                </a:defRPr>
              </a:lvl2pPr>
              <a:lvl3pPr marL="1143000" indent="-228600" defTabSz="4572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ヒラギノ角ゴ Pro W3" pitchFamily="-84" charset="-128"/>
                </a:defRPr>
              </a:lvl3pPr>
              <a:lvl4pPr marL="1600200" indent="-228600" defTabSz="4572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ヒラギノ角ゴ Pro W3" pitchFamily="-84" charset="-128"/>
                </a:defRPr>
              </a:lvl4pPr>
              <a:lvl5pPr marL="2057400" indent="-228600" defTabSz="4572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ヒラギノ角ゴ Pro W3" pitchFamily="-8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ヒラギノ角ゴ Pro W3" pitchFamily="-8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ヒラギノ角ゴ Pro W3" pitchFamily="-8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ヒラギノ角ゴ Pro W3" pitchFamily="-8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ヒラギノ角ゴ Pro W3" pitchFamily="-84" charset="-128"/>
                </a:defRPr>
              </a:lvl9pPr>
            </a:lstStyle>
            <a:p>
              <a:pPr eaLnBrk="1" hangingPunct="1">
                <a:spcBef>
                  <a:spcPct val="20000"/>
                </a:spcBef>
                <a:buFont typeface="Arial" panose="020B0604020202020204" pitchFamily="34" charset="0"/>
                <a:buNone/>
                <a:defRPr/>
              </a:pPr>
              <a:r>
                <a:rPr lang="en-US" altLang="en-US" sz="2200" b="1" dirty="0" smtClean="0">
                  <a:solidFill>
                    <a:schemeClr val="bg1"/>
                  </a:solidFill>
                  <a:latin typeface="+mn-lt"/>
                  <a:ea typeface="MS PGothic" panose="020B0600070205080204" pitchFamily="34" charset="-128"/>
                  <a:cs typeface="Georgia" panose="02040502050405020303" pitchFamily="18" charset="0"/>
                </a:rPr>
                <a:t>WE WANT</a:t>
              </a:r>
            </a:p>
          </p:txBody>
        </p:sp>
        <p:sp>
          <p:nvSpPr>
            <p:cNvPr id="12" name="Left Arrow 11"/>
            <p:cNvSpPr/>
            <p:nvPr/>
          </p:nvSpPr>
          <p:spPr>
            <a:xfrm rot="21300000">
              <a:off x="7359050" y="3665337"/>
              <a:ext cx="1296602" cy="574757"/>
            </a:xfrm>
            <a:prstGeom prst="leftArrow">
              <a:avLst/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rgbClr val="FFCC66"/>
                </a:gs>
              </a:gsLst>
            </a:gradFill>
            <a:ln>
              <a:solidFill>
                <a:schemeClr val="accent2"/>
              </a:solidFill>
            </a:ln>
            <a:effectLst>
              <a:outerShdw blurRad="50800" dist="38100" dir="16200000" rotWithShape="0">
                <a:schemeClr val="tx1"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13" name="Content Placeholder 2"/>
            <p:cNvSpPr txBox="1">
              <a:spLocks/>
            </p:cNvSpPr>
            <p:nvPr/>
          </p:nvSpPr>
          <p:spPr bwMode="auto">
            <a:xfrm rot="21300000">
              <a:off x="7498709" y="3779653"/>
              <a:ext cx="1199794" cy="3048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4572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ヒラギノ角ゴ Pro W3" pitchFamily="-84" charset="-128"/>
                </a:defRPr>
              </a:lvl1pPr>
              <a:lvl2pPr marL="742950" indent="-285750" defTabSz="4572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ヒラギノ角ゴ Pro W3" pitchFamily="-84" charset="-128"/>
                </a:defRPr>
              </a:lvl2pPr>
              <a:lvl3pPr marL="1143000" indent="-228600" defTabSz="4572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ヒラギノ角ゴ Pro W3" pitchFamily="-84" charset="-128"/>
                </a:defRPr>
              </a:lvl3pPr>
              <a:lvl4pPr marL="1600200" indent="-228600" defTabSz="4572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ヒラギノ角ゴ Pro W3" pitchFamily="-84" charset="-128"/>
                </a:defRPr>
              </a:lvl4pPr>
              <a:lvl5pPr marL="2057400" indent="-228600" defTabSz="4572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ヒラギノ角ゴ Pro W3" pitchFamily="-8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ヒラギノ角ゴ Pro W3" pitchFamily="-8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ヒラギノ角ゴ Pro W3" pitchFamily="-8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ヒラギノ角ゴ Pro W3" pitchFamily="-8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ヒラギノ角ゴ Pro W3" pitchFamily="-84" charset="-128"/>
                </a:defRPr>
              </a:lvl9pPr>
            </a:lstStyle>
            <a:p>
              <a:pPr eaLnBrk="1" hangingPunct="1">
                <a:spcBef>
                  <a:spcPct val="20000"/>
                </a:spcBef>
                <a:buFont typeface="Arial" panose="020B0604020202020204" pitchFamily="34" charset="0"/>
                <a:buNone/>
                <a:defRPr/>
              </a:pPr>
              <a:r>
                <a:rPr lang="en-US" altLang="en-US" sz="2200" b="1" dirty="0" smtClean="0">
                  <a:solidFill>
                    <a:schemeClr val="bg1"/>
                  </a:solidFill>
                  <a:latin typeface="+mn-lt"/>
                  <a:ea typeface="MS PGothic" panose="020B0600070205080204" pitchFamily="34" charset="-128"/>
                  <a:cs typeface="Georgia" panose="02040502050405020303" pitchFamily="18" charset="0"/>
                </a:rPr>
                <a:t>HE WANT</a:t>
              </a:r>
            </a:p>
          </p:txBody>
        </p:sp>
        <p:sp>
          <p:nvSpPr>
            <p:cNvPr id="14" name="Right Arrow 13"/>
            <p:cNvSpPr/>
            <p:nvPr/>
          </p:nvSpPr>
          <p:spPr>
            <a:xfrm rot="365782">
              <a:off x="7539971" y="3184255"/>
              <a:ext cx="1079180" cy="576345"/>
            </a:xfrm>
            <a:prstGeom prst="rightArrow">
              <a:avLst/>
            </a:prstGeom>
            <a:effectLst>
              <a:outerShdw blurRad="50800" dist="38100" dir="16200000" rotWithShape="0">
                <a:schemeClr val="tx1"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15" name="Content Placeholder 2"/>
            <p:cNvSpPr txBox="1">
              <a:spLocks/>
            </p:cNvSpPr>
            <p:nvPr/>
          </p:nvSpPr>
          <p:spPr bwMode="auto">
            <a:xfrm rot="360000">
              <a:off x="7603453" y="3300160"/>
              <a:ext cx="952218" cy="3048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4572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ヒラギノ角ゴ Pro W3" pitchFamily="-84" charset="-128"/>
                </a:defRPr>
              </a:lvl1pPr>
              <a:lvl2pPr marL="742950" indent="-285750" defTabSz="4572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ヒラギノ角ゴ Pro W3" pitchFamily="-84" charset="-128"/>
                </a:defRPr>
              </a:lvl2pPr>
              <a:lvl3pPr marL="1143000" indent="-228600" defTabSz="4572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ヒラギノ角ゴ Pro W3" pitchFamily="-84" charset="-128"/>
                </a:defRPr>
              </a:lvl3pPr>
              <a:lvl4pPr marL="1600200" indent="-228600" defTabSz="4572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ヒラギノ角ゴ Pro W3" pitchFamily="-84" charset="-128"/>
                </a:defRPr>
              </a:lvl4pPr>
              <a:lvl5pPr marL="2057400" indent="-228600" defTabSz="4572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ヒラギノ角ゴ Pro W3" pitchFamily="-8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ヒラギノ角ゴ Pro W3" pitchFamily="-8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ヒラギノ角ゴ Pro W3" pitchFamily="-8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ヒラギノ角ゴ Pro W3" pitchFamily="-8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ヒラギノ角ゴ Pro W3" pitchFamily="-84" charset="-128"/>
                </a:defRPr>
              </a:lvl9pPr>
            </a:lstStyle>
            <a:p>
              <a:pPr eaLnBrk="1" hangingPunct="1">
                <a:spcBef>
                  <a:spcPct val="20000"/>
                </a:spcBef>
                <a:buFont typeface="Arial" panose="020B0604020202020204" pitchFamily="34" charset="0"/>
                <a:buNone/>
                <a:defRPr/>
              </a:pPr>
              <a:r>
                <a:rPr lang="en-US" altLang="en-US" sz="2200" b="1" dirty="0" smtClean="0">
                  <a:solidFill>
                    <a:schemeClr val="bg1"/>
                  </a:solidFill>
                  <a:latin typeface="+mn-lt"/>
                  <a:ea typeface="MS PGothic" panose="020B0600070205080204" pitchFamily="34" charset="-128"/>
                  <a:cs typeface="Georgia" panose="02040502050405020303" pitchFamily="18" charset="0"/>
                </a:rPr>
                <a:t>I WANT</a:t>
              </a:r>
            </a:p>
          </p:txBody>
        </p:sp>
      </p:grpSp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2548" y="4575728"/>
            <a:ext cx="1584325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Content Placeholder 2"/>
          <p:cNvSpPr txBox="1">
            <a:spLocks/>
          </p:cNvSpPr>
          <p:nvPr/>
        </p:nvSpPr>
        <p:spPr bwMode="auto">
          <a:xfrm>
            <a:off x="360000" y="3064847"/>
            <a:ext cx="6096000" cy="1144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 algn="just" eaLnBrk="1" hangingPunct="1">
              <a:spcBef>
                <a:spcPts val="400"/>
              </a:spcBef>
            </a:pPr>
            <a:r>
              <a:rPr lang="bg-BG" altLang="en-US" b="1" dirty="0" smtClean="0">
                <a:solidFill>
                  <a:srgbClr val="D61A69"/>
                </a:solidFill>
                <a:latin typeface="+mn-lt"/>
                <a:ea typeface="MS PGothic" panose="020B0600070205080204" pitchFamily="34" charset="-128"/>
                <a:cs typeface="Georgia" panose="02040502050405020303" pitchFamily="18" charset="0"/>
              </a:rPr>
              <a:t>!!! Проектът </a:t>
            </a:r>
            <a:r>
              <a:rPr lang="bg-BG" altLang="en-US" b="1" dirty="0">
                <a:solidFill>
                  <a:srgbClr val="D61A69"/>
                </a:solidFill>
                <a:latin typeface="+mn-lt"/>
                <a:ea typeface="MS PGothic" panose="020B0600070205080204" pitchFamily="34" charset="-128"/>
                <a:cs typeface="Georgia" panose="02040502050405020303" pitchFamily="18" charset="0"/>
              </a:rPr>
              <a:t>трябва да бъде насочен към РЕАЛНИТЕ НУЖДИ </a:t>
            </a:r>
            <a:r>
              <a:rPr lang="bg-BG" altLang="en-US" b="1" dirty="0" smtClean="0">
                <a:solidFill>
                  <a:srgbClr val="D61A69"/>
                </a:solidFill>
                <a:latin typeface="+mn-lt"/>
                <a:ea typeface="MS PGothic" panose="020B0600070205080204" pitchFamily="34" charset="-128"/>
                <a:cs typeface="Georgia" panose="02040502050405020303" pitchFamily="18" charset="0"/>
              </a:rPr>
              <a:t>на определена </a:t>
            </a:r>
            <a:r>
              <a:rPr lang="bg-BG" altLang="en-US" b="1" dirty="0">
                <a:solidFill>
                  <a:srgbClr val="D61A69"/>
                </a:solidFill>
                <a:latin typeface="+mn-lt"/>
                <a:ea typeface="MS PGothic" panose="020B0600070205080204" pitchFamily="34" charset="-128"/>
                <a:cs typeface="Georgia" panose="02040502050405020303" pitchFamily="18" charset="0"/>
              </a:rPr>
              <a:t>целева група (местна общност), в целева територия!</a:t>
            </a:r>
            <a:endParaRPr lang="en-US" altLang="en-US" b="1" dirty="0">
              <a:solidFill>
                <a:srgbClr val="D61A69"/>
              </a:solidFill>
              <a:latin typeface="+mn-lt"/>
              <a:ea typeface="MS PGothic" panose="020B0600070205080204" pitchFamily="34" charset="-128"/>
              <a:cs typeface="Georgia" panose="02040502050405020303" pitchFamily="18" charset="0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 bwMode="auto">
          <a:xfrm>
            <a:off x="398669" y="1734404"/>
            <a:ext cx="5544931" cy="1180544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0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2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8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itchFamily="34" charset="0"/>
              <a:buNone/>
              <a:defRPr/>
            </a:pPr>
            <a:r>
              <a:rPr lang="bg-BG" sz="2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Проектът, който планирате, </a:t>
            </a:r>
            <a:r>
              <a:rPr lang="bg-BG" sz="2200" u="sng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не е на клуба</a:t>
            </a:r>
            <a:r>
              <a:rPr lang="bg-BG" sz="2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.</a:t>
            </a:r>
          </a:p>
          <a:p>
            <a:pPr>
              <a:buFont typeface="Arial" pitchFamily="34" charset="0"/>
              <a:buNone/>
              <a:defRPr/>
            </a:pPr>
            <a:r>
              <a:rPr lang="bg-BG" sz="2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Той е на общността, за която е предназначен!</a:t>
            </a:r>
            <a:endParaRPr lang="en-US" altLang="en-US" sz="2200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9" name="Content Placeholder 2"/>
          <p:cNvSpPr txBox="1">
            <a:spLocks/>
          </p:cNvSpPr>
          <p:nvPr/>
        </p:nvSpPr>
        <p:spPr bwMode="auto">
          <a:xfrm>
            <a:off x="431799" y="4596534"/>
            <a:ext cx="4112249" cy="813666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0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2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8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Font typeface="Arial" pitchFamily="34" charset="0"/>
              <a:buNone/>
              <a:defRPr/>
            </a:pPr>
            <a:r>
              <a:rPr lang="bg-BG" altLang="en-US" sz="2400" b="1" dirty="0" smtClean="0">
                <a:solidFill>
                  <a:srgbClr val="194B99"/>
                </a:solidFill>
                <a:latin typeface="+mn-lt"/>
              </a:rPr>
              <a:t>Потенциал на общността – ЗАЩО е важно?</a:t>
            </a:r>
            <a:endParaRPr lang="en-US" altLang="en-US" sz="2400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4712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0" y="3810000"/>
            <a:ext cx="5835722" cy="1477328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r>
              <a:rPr lang="bg-BG" sz="4500" b="1" i="0" dirty="0" smtClean="0">
                <a:solidFill>
                  <a:srgbClr val="194B99"/>
                </a:solidFill>
                <a:latin typeface="Arial Narrow Bold"/>
                <a:cs typeface="Arial Narrow Bold"/>
              </a:rPr>
              <a:t>УСТОЙЧИВОСТ В ЗОНИТЕ НА ФОКУС</a:t>
            </a:r>
            <a:endParaRPr lang="bg-BG" sz="4500" b="1" i="0" dirty="0" smtClean="0">
              <a:solidFill>
                <a:srgbClr val="194B99"/>
              </a:solidFill>
              <a:latin typeface="Arial Narrow Bold"/>
              <a:cs typeface="Arial Narrow Bold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609600"/>
            <a:ext cx="3886200" cy="278633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2071957"/>
            <a:ext cx="3457575" cy="132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935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altLang="en-US" sz="2600" b="1" dirty="0" smtClean="0">
                <a:latin typeface="Arial Narrow" panose="020B0606020202030204" pitchFamily="34" charset="0"/>
                <a:cs typeface="Times New Roman" pitchFamily="18" charset="0"/>
              </a:rPr>
              <a:t>Въздействие в зоните на фокус</a:t>
            </a:r>
            <a:endParaRPr lang="en-US" altLang="en-US" sz="26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095375" y="1219200"/>
            <a:ext cx="7667625" cy="54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342900" indent="-3429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115888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 lvl="1">
              <a:buClr>
                <a:schemeClr val="accent1"/>
              </a:buClr>
              <a:buSzPct val="120000"/>
            </a:pPr>
            <a:r>
              <a:rPr lang="bg-BG" altLang="en-US" sz="2800" b="1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Мир, избягване/разрешаване на конфликти</a:t>
            </a:r>
            <a:endParaRPr lang="en-US" altLang="en-US" sz="2800" b="1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pic>
        <p:nvPicPr>
          <p:cNvPr id="6" name="Picture 8" descr="Peace-purpl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0" y="1296000"/>
            <a:ext cx="536575" cy="53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1834162"/>
            <a:ext cx="6477000" cy="4163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605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altLang="en-US" sz="2600" b="1" dirty="0" smtClean="0">
                <a:latin typeface="Arial Narrow" panose="020B0606020202030204" pitchFamily="34" charset="0"/>
                <a:cs typeface="Times New Roman" pitchFamily="18" charset="0"/>
              </a:rPr>
              <a:t>Въздействие в </a:t>
            </a:r>
            <a:r>
              <a:rPr lang="bg-BG" altLang="en-US" sz="2600" b="1" dirty="0" smtClean="0">
                <a:latin typeface="Arial Narrow" panose="020B0606020202030204" pitchFamily="34" charset="0"/>
                <a:cs typeface="Times New Roman" pitchFamily="18" charset="0"/>
              </a:rPr>
              <a:t>зоните на фокус</a:t>
            </a:r>
            <a:endParaRPr lang="en-US" altLang="en-US" sz="26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pic>
        <p:nvPicPr>
          <p:cNvPr id="7" name="Picture 4" descr="Disease-gree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0" y="1296000"/>
            <a:ext cx="53657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Content Placeholder 2"/>
          <p:cNvSpPr txBox="1">
            <a:spLocks/>
          </p:cNvSpPr>
          <p:nvPr/>
        </p:nvSpPr>
        <p:spPr bwMode="auto">
          <a:xfrm>
            <a:off x="1095375" y="1219200"/>
            <a:ext cx="7667625" cy="54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342900" indent="-3429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115888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 lvl="1">
              <a:buClr>
                <a:schemeClr val="accent1"/>
              </a:buClr>
              <a:buSzPct val="120000"/>
            </a:pPr>
            <a:r>
              <a:rPr lang="bg-BG" altLang="en-US" sz="28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Превенция </a:t>
            </a:r>
            <a:r>
              <a:rPr lang="bg-BG" altLang="en-US" sz="2800" b="1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и лечение на </a:t>
            </a:r>
            <a:r>
              <a:rPr lang="bg-BG" altLang="en-US" sz="28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заболявания</a:t>
            </a:r>
            <a:endParaRPr lang="en-US" altLang="en-US" sz="2800" b="1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1834163"/>
            <a:ext cx="6423676" cy="4283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2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altLang="en-US" sz="2600" b="1" dirty="0" smtClean="0">
                <a:latin typeface="Arial Narrow" panose="020B0606020202030204" pitchFamily="34" charset="0"/>
                <a:cs typeface="Times New Roman" pitchFamily="18" charset="0"/>
              </a:rPr>
              <a:t>Въздействие в зоните на фокус</a:t>
            </a:r>
            <a:endParaRPr lang="en-US" altLang="en-US" sz="26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pic>
        <p:nvPicPr>
          <p:cNvPr id="8" name="Picture 9" descr="Water-blu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0" y="1296000"/>
            <a:ext cx="538163" cy="53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Content Placeholder 2"/>
          <p:cNvSpPr txBox="1">
            <a:spLocks/>
          </p:cNvSpPr>
          <p:nvPr/>
        </p:nvSpPr>
        <p:spPr bwMode="auto">
          <a:xfrm>
            <a:off x="1095375" y="1219200"/>
            <a:ext cx="7667625" cy="54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342900" indent="-3429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115888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 lvl="1">
              <a:buClr>
                <a:schemeClr val="accent1"/>
              </a:buClr>
              <a:buSzPct val="120000"/>
            </a:pPr>
            <a:r>
              <a:rPr lang="bg-BG" altLang="en-US" sz="28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Вода и хигиена</a:t>
            </a:r>
            <a:endParaRPr lang="en-US" altLang="en-US" sz="2800" b="1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1834162"/>
            <a:ext cx="6324600" cy="4208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896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altLang="en-US" sz="2600" b="1" dirty="0" smtClean="0">
                <a:latin typeface="Arial Narrow" panose="020B0606020202030204" pitchFamily="34" charset="0"/>
                <a:cs typeface="Times New Roman" pitchFamily="18" charset="0"/>
              </a:rPr>
              <a:t>Въздействие в зоните на фокус</a:t>
            </a:r>
            <a:endParaRPr lang="en-US" altLang="en-US" sz="26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pic>
        <p:nvPicPr>
          <p:cNvPr id="9" name="Picture 7" descr="Maternal-pin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0" y="1296000"/>
            <a:ext cx="53657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Content Placeholder 2"/>
          <p:cNvSpPr txBox="1">
            <a:spLocks/>
          </p:cNvSpPr>
          <p:nvPr/>
        </p:nvSpPr>
        <p:spPr bwMode="auto">
          <a:xfrm>
            <a:off x="1095375" y="1219200"/>
            <a:ext cx="7667625" cy="54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342900" indent="-3429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115888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 lvl="1">
              <a:buClr>
                <a:schemeClr val="accent1"/>
              </a:buClr>
              <a:buSzPct val="120000"/>
            </a:pPr>
            <a:r>
              <a:rPr lang="bg-BG" altLang="en-US" sz="28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Майчино и детско здраве</a:t>
            </a:r>
            <a:endParaRPr lang="en-US" altLang="en-US" sz="2800" b="1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pic>
        <p:nvPicPr>
          <p:cNvPr id="6" name="Picture 1" descr="D:\_ROTARY\SEMINARs\2016-2017\PETs_Tryavna_11.03.17\Resources\From Nina\Петрич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9200" y="1904999"/>
            <a:ext cx="5620800" cy="42156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10508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altLang="en-US" sz="2800" b="1" dirty="0" smtClean="0">
                <a:latin typeface="Arial Narrow" panose="020B0606020202030204" pitchFamily="34" charset="0"/>
                <a:cs typeface="Times New Roman" pitchFamily="18" charset="0"/>
              </a:rPr>
              <a:t>Видове </a:t>
            </a:r>
            <a:r>
              <a:rPr lang="bg-BG" altLang="en-US" sz="2800" b="1" dirty="0">
                <a:latin typeface="Arial Narrow" panose="020B0606020202030204" pitchFamily="34" charset="0"/>
                <a:cs typeface="Times New Roman" pitchFamily="18" charset="0"/>
              </a:rPr>
              <a:t>Г</a:t>
            </a:r>
            <a:r>
              <a:rPr lang="bg-BG" altLang="en-US" sz="2800" b="1" dirty="0" smtClean="0">
                <a:latin typeface="Arial Narrow" panose="020B0606020202030204" pitchFamily="34" charset="0"/>
                <a:cs typeface="Times New Roman" pitchFamily="18" charset="0"/>
              </a:rPr>
              <a:t>лобални грантове</a:t>
            </a:r>
            <a:endParaRPr lang="en-US" altLang="en-US" sz="28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pic>
        <p:nvPicPr>
          <p:cNvPr id="7" name="Picture 6" descr="2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4004082"/>
            <a:ext cx="2039291" cy="15294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2472108"/>
            <a:ext cx="2109133" cy="140559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" t="894" r="491" b="638"/>
          <a:stretch>
            <a:fillRect/>
          </a:stretch>
        </p:blipFill>
        <p:spPr bwMode="auto">
          <a:xfrm>
            <a:off x="2648537" y="1828800"/>
            <a:ext cx="1827586" cy="1396814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9181" y="955914"/>
            <a:ext cx="1347219" cy="150628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94159" y="2181666"/>
            <a:ext cx="228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bg-BG" sz="24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Стипендия</a:t>
            </a:r>
            <a:endParaRPr lang="en-GB" sz="2400" b="1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0000" y="3416034"/>
            <a:ext cx="487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9600"/>
              </a:spcBef>
              <a:buFont typeface="Wingdings" panose="05000000000000000000" pitchFamily="2" charset="2"/>
              <a:buChar char="§"/>
            </a:pPr>
            <a:r>
              <a:rPr lang="bg-BG" sz="24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Професионално </a:t>
            </a:r>
            <a:r>
              <a:rPr lang="bg-BG" sz="2400" b="1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обучение (</a:t>
            </a:r>
            <a:r>
              <a:rPr lang="en-US" sz="2400" b="1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VTT</a:t>
            </a:r>
            <a:r>
              <a:rPr lang="bg-BG" sz="24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)</a:t>
            </a:r>
            <a:endParaRPr lang="en-GB" sz="2400" b="1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0000" y="5623301"/>
            <a:ext cx="82322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bg-BG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Използваме </a:t>
            </a:r>
            <a:r>
              <a:rPr lang="bg-BG" sz="24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един и същ метод за кандидатстване за всички!!!</a:t>
            </a:r>
            <a:endParaRPr lang="en-GB" sz="24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4159" y="4495632"/>
            <a:ext cx="3505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7800"/>
              </a:spcBef>
              <a:buFont typeface="Wingdings" panose="05000000000000000000" pitchFamily="2" charset="2"/>
              <a:buChar char="§"/>
            </a:pPr>
            <a:r>
              <a:rPr lang="bg-BG" sz="24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Хуманитарен проект</a:t>
            </a:r>
            <a:endParaRPr lang="en-GB" sz="2400" b="1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0000" y="1208145"/>
            <a:ext cx="82322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4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Ако изберем </a:t>
            </a:r>
            <a:r>
              <a:rPr lang="bg-BG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Глобален грант, </a:t>
            </a:r>
            <a:r>
              <a:rPr lang="bg-BG" sz="24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можем да кандидатстваме за</a:t>
            </a:r>
            <a:r>
              <a:rPr lang="bg-BG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:</a:t>
            </a:r>
            <a:endParaRPr lang="en-GB" sz="24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5357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altLang="en-US" sz="2600" b="1" dirty="0" smtClean="0">
                <a:latin typeface="Arial Narrow" panose="020B0606020202030204" pitchFamily="34" charset="0"/>
                <a:cs typeface="Times New Roman" pitchFamily="18" charset="0"/>
              </a:rPr>
              <a:t>Въздействие в зоните на фокус</a:t>
            </a:r>
            <a:endParaRPr lang="en-US" altLang="en-US" sz="26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pic>
        <p:nvPicPr>
          <p:cNvPr id="10" name="Picture 6" descr="Literacy-oran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0" y="1296000"/>
            <a:ext cx="538163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Content Placeholder 2"/>
          <p:cNvSpPr txBox="1">
            <a:spLocks/>
          </p:cNvSpPr>
          <p:nvPr/>
        </p:nvSpPr>
        <p:spPr bwMode="auto">
          <a:xfrm>
            <a:off x="1095375" y="1219200"/>
            <a:ext cx="7667625" cy="54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342900" indent="-3429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115888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 lvl="1">
              <a:buClr>
                <a:schemeClr val="accent1"/>
              </a:buClr>
              <a:buSzPct val="120000"/>
            </a:pPr>
            <a:r>
              <a:rPr lang="bg-BG" altLang="en-US" sz="28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Основно образование и грамотност</a:t>
            </a:r>
            <a:endParaRPr lang="en-US" altLang="en-US" sz="2800" b="1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1832575"/>
            <a:ext cx="64008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08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altLang="en-US" sz="2600" b="1" dirty="0" smtClean="0">
                <a:latin typeface="Arial Narrow" panose="020B0606020202030204" pitchFamily="34" charset="0"/>
                <a:cs typeface="Times New Roman" pitchFamily="18" charset="0"/>
              </a:rPr>
              <a:t>Въздействие в зоните на фокус</a:t>
            </a:r>
            <a:endParaRPr lang="en-US" altLang="en-US" sz="26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pic>
        <p:nvPicPr>
          <p:cNvPr id="11" name="Picture 10" descr="New Picture (24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0" y="1296000"/>
            <a:ext cx="55880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Content Placeholder 2"/>
          <p:cNvSpPr txBox="1">
            <a:spLocks/>
          </p:cNvSpPr>
          <p:nvPr/>
        </p:nvSpPr>
        <p:spPr bwMode="auto">
          <a:xfrm>
            <a:off x="1095375" y="1219200"/>
            <a:ext cx="7667625" cy="54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342900" indent="-3429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1pPr>
            <a:lvl2pPr marL="115888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84" charset="-128"/>
              </a:defRPr>
            </a:lvl9pPr>
          </a:lstStyle>
          <a:p>
            <a:pPr lvl="1">
              <a:buClr>
                <a:schemeClr val="accent1"/>
              </a:buClr>
              <a:buSzPct val="120000"/>
            </a:pPr>
            <a:r>
              <a:rPr lang="bg-BG" altLang="en-US" sz="28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Икономическо и обществено развитие</a:t>
            </a:r>
            <a:endParaRPr lang="en-US" altLang="en-US" sz="2800" b="1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9200" y="1854800"/>
            <a:ext cx="5791200" cy="4296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337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itle 3"/>
          <p:cNvSpPr>
            <a:spLocks noGrp="1"/>
          </p:cNvSpPr>
          <p:nvPr>
            <p:ph type="ctrTitle"/>
          </p:nvPr>
        </p:nvSpPr>
        <p:spPr bwMode="auto">
          <a:xfrm>
            <a:off x="304800" y="2667000"/>
            <a:ext cx="8534400" cy="1600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altLang="en-US" sz="4000" b="1" dirty="0" smtClean="0">
                <a:latin typeface="Arial Narrow" pitchFamily="34" charset="0"/>
              </a:rPr>
              <a:t>Благодаря и На добър час!</a:t>
            </a:r>
            <a:endParaRPr lang="en-US" altLang="en-US" sz="4000" b="1" dirty="0" smtClean="0">
              <a:latin typeface="Arial Narrow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2480"/>
            <a:ext cx="9144000" cy="431303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800" y="990600"/>
            <a:ext cx="1752600" cy="17526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600" y="1449321"/>
            <a:ext cx="1303818" cy="1303818"/>
          </a:xfrm>
          <a:prstGeom prst="rect">
            <a:avLst/>
          </a:prstGeom>
        </p:spPr>
      </p:pic>
      <p:sp>
        <p:nvSpPr>
          <p:cNvPr id="7" name="Title 4"/>
          <p:cNvSpPr txBox="1">
            <a:spLocks/>
          </p:cNvSpPr>
          <p:nvPr/>
        </p:nvSpPr>
        <p:spPr>
          <a:xfrm>
            <a:off x="228600" y="1329074"/>
            <a:ext cx="2595769" cy="590257"/>
          </a:xfrm>
          <a:prstGeom prst="rect">
            <a:avLst/>
          </a:prstGeom>
        </p:spPr>
        <p:txBody>
          <a:bodyPr anchor="ctr"/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algn="l">
              <a:defRPr/>
            </a:pPr>
            <a:r>
              <a:rPr lang="en-US" altLang="en-US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  <a:cs typeface="Times New Roman" panose="02020603050405020304" pitchFamily="18" charset="0"/>
              </a:rPr>
              <a:t>SUSTAIN</a:t>
            </a:r>
            <a:endParaRPr 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anose="04040605051002020D02" pitchFamily="82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81400" y="228600"/>
            <a:ext cx="22098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bg-BG" sz="5000" b="1" dirty="0" smtClean="0">
                <a:solidFill>
                  <a:srgbClr val="3D46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УСПЕХ!</a:t>
            </a:r>
            <a:endParaRPr lang="en-GB" sz="5000" b="1" dirty="0">
              <a:solidFill>
                <a:srgbClr val="3D464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59018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4"/>
          <p:cNvSpPr txBox="1">
            <a:spLocks/>
          </p:cNvSpPr>
          <p:nvPr/>
        </p:nvSpPr>
        <p:spPr>
          <a:xfrm>
            <a:off x="381000" y="762000"/>
            <a:ext cx="4953000" cy="1066800"/>
          </a:xfrm>
          <a:prstGeom prst="rect">
            <a:avLst/>
          </a:prstGeom>
        </p:spPr>
        <p:txBody>
          <a:bodyPr anchor="ctr"/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bg-BG" sz="3200" b="1" dirty="0" smtClean="0">
                <a:solidFill>
                  <a:srgbClr val="1A478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ВРЕМЕ ЗА СПОДЕЛЯНЕ НА ИДЕИ</a:t>
            </a:r>
            <a:endParaRPr lang="en-US" sz="3200" b="1" dirty="0">
              <a:solidFill>
                <a:srgbClr val="1A478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514600"/>
            <a:ext cx="5089739" cy="318794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29200" y="4760149"/>
            <a:ext cx="3429000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bg-BG" sz="2800" b="1" dirty="0" smtClean="0">
                <a:solidFill>
                  <a:srgbClr val="F7A81B"/>
                </a:solidFill>
                <a:latin typeface="+mn-lt"/>
              </a:rPr>
              <a:t>Модул 2 - Практика</a:t>
            </a:r>
          </a:p>
          <a:p>
            <a:pPr algn="r">
              <a:spcBef>
                <a:spcPts val="600"/>
              </a:spcBef>
            </a:pPr>
            <a:r>
              <a:rPr lang="bg-BG" sz="2800" b="1" dirty="0" smtClean="0">
                <a:solidFill>
                  <a:srgbClr val="F7A81B"/>
                </a:solidFill>
                <a:latin typeface="+mn-lt"/>
              </a:rPr>
              <a:t>Старт – 15:00 ч. </a:t>
            </a:r>
            <a:endParaRPr lang="en-GB" sz="2800" b="1" dirty="0">
              <a:solidFill>
                <a:srgbClr val="F7A81B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20034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altLang="en-US" sz="2800" b="1" dirty="0" smtClean="0">
                <a:latin typeface="Arial Narrow" panose="020B0606020202030204" pitchFamily="34" charset="0"/>
                <a:cs typeface="Times New Roman" pitchFamily="18" charset="0"/>
              </a:rPr>
              <a:t>Да направим разликата</a:t>
            </a:r>
            <a:endParaRPr lang="en-US" altLang="en-US" sz="28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6209760"/>
              </p:ext>
            </p:extLst>
          </p:nvPr>
        </p:nvGraphicFramePr>
        <p:xfrm>
          <a:off x="381000" y="1143000"/>
          <a:ext cx="8459788" cy="5047713"/>
        </p:xfrm>
        <a:graphic>
          <a:graphicData uri="http://schemas.openxmlformats.org/drawingml/2006/table">
            <a:tbl>
              <a:tblPr/>
              <a:tblGrid>
                <a:gridCol w="4419600"/>
                <a:gridCol w="4040188"/>
              </a:tblGrid>
              <a:tr h="4540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Дистриктни грантове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Глобални грантове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79367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ヒラギノ角ゴ Pro W3" pitchFamily="-84" charset="-128"/>
                        </a:rPr>
                        <a:t>Подкрепят Мисията на Фондация Ротари + ?</a:t>
                      </a:r>
                      <a:endParaRPr kumimoji="0" lang="bg-BG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  <a:ea typeface="ヒラギノ角ゴ Pro W3" pitchFamily="-8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ヒラギノ角ゴ Pro W3" pitchFamily="-84" charset="-128"/>
                          <a:cs typeface="+mn-cs"/>
                        </a:rPr>
                        <a:t>Подкрепят зоните на фокус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5F6"/>
                    </a:solidFill>
                  </a:tcPr>
                </a:tc>
              </a:tr>
              <a:tr h="454072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ヒラギノ角ゴ Pro W3" pitchFamily="-84" charset="-128"/>
                          <a:cs typeface="+mn-cs"/>
                        </a:rPr>
                        <a:t>Няма минимален бюджет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2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ヒラギノ角ゴ Pro W3" pitchFamily="-84" charset="-128"/>
                          <a:cs typeface="+mn-cs"/>
                        </a:rPr>
                        <a:t>Минимален бюджет 30,000 USD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2FA"/>
                    </a:solidFill>
                  </a:tcPr>
                </a:tc>
              </a:tr>
              <a:tr h="625929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ヒラギノ角ゴ Pro W3" pitchFamily="-84" charset="-128"/>
                          <a:cs typeface="+mn-cs"/>
                        </a:rPr>
                        <a:t>Участие на </a:t>
                      </a: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ヒラギノ角ゴ Pro W3" pitchFamily="-84" charset="-128"/>
                          <a:cs typeface="+mn-cs"/>
                        </a:rPr>
                        <a:t>местни партньори</a:t>
                      </a:r>
                      <a:endParaRPr kumimoji="0" lang="bg-BG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ea typeface="ヒラギノ角ゴ Pro W3" pitchFamily="-84" charset="-128"/>
                        <a:cs typeface="+mn-c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ヒラギノ角ゴ Pro W3" pitchFamily="-84" charset="-128"/>
                          <a:cs typeface="+mn-cs"/>
                        </a:rPr>
                        <a:t>Участие на </a:t>
                      </a: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ヒラギノ角ゴ Pro W3" pitchFamily="-84" charset="-128"/>
                          <a:cs typeface="+mn-cs"/>
                        </a:rPr>
                        <a:t>международни партньори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5F6"/>
                    </a:solidFill>
                  </a:tcPr>
                </a:tc>
              </a:tr>
              <a:tr h="77766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ヒラギノ角ゴ Pro W3" pitchFamily="-84" charset="-128"/>
                          <a:cs typeface="+mn-cs"/>
                        </a:rPr>
                        <a:t>Да отговаря на </a:t>
                      </a: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ヒラギノ角ゴ Pro W3" pitchFamily="-84" charset="-128"/>
                          <a:cs typeface="+mn-cs"/>
                        </a:rPr>
                        <a:t>условията</a:t>
                      </a: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D61A69"/>
                          </a:solidFill>
                          <a:effectLst/>
                          <a:latin typeface="+mn-lt"/>
                          <a:ea typeface="ヒラギノ角ゴ Pro W3" pitchFamily="-84" charset="-128"/>
                          <a:cs typeface="+mn-cs"/>
                        </a:rPr>
                        <a:t> </a:t>
                      </a: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ヒラギノ角ゴ Pro W3" pitchFamily="-84" charset="-128"/>
                          <a:cs typeface="+mn-cs"/>
                        </a:rPr>
                        <a:t>за отпускане на безвъзмездни средства </a:t>
                      </a: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ヒラギノ角ゴ Pro W3" pitchFamily="-84" charset="-128"/>
                          <a:cs typeface="+mn-cs"/>
                        </a:rPr>
                        <a:t>на Д2482</a:t>
                      </a:r>
                      <a:endParaRPr kumimoji="0" lang="bg-BG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ea typeface="ヒラギノ角ゴ Pro W3" pitchFamily="-84" charset="-128"/>
                        <a:cs typeface="+mn-c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2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ヒラギノ角ゴ Pro W3" pitchFamily="-84" charset="-128"/>
                          <a:cs typeface="+mn-cs"/>
                        </a:rPr>
                        <a:t>Да отговаря н</a:t>
                      </a: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71A4"/>
                          </a:solidFill>
                          <a:effectLst/>
                          <a:latin typeface="+mn-lt"/>
                          <a:ea typeface="ヒラギノ角ゴ Pro W3" pitchFamily="-84" charset="-128"/>
                          <a:cs typeface="+mn-cs"/>
                        </a:rPr>
                        <a:t>а </a:t>
                      </a: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ヒラギノ角ゴ Pro W3" pitchFamily="-84" charset="-128"/>
                          <a:cs typeface="+mn-cs"/>
                        </a:rPr>
                        <a:t>условията</a:t>
                      </a: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D61A69"/>
                          </a:solidFill>
                          <a:effectLst/>
                          <a:latin typeface="+mn-lt"/>
                          <a:ea typeface="ヒラギノ角ゴ Pro W3" pitchFamily="-84" charset="-128"/>
                          <a:cs typeface="+mn-cs"/>
                        </a:rPr>
                        <a:t> </a:t>
                      </a: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ヒラギノ角ゴ Pro W3" pitchFamily="-84" charset="-128"/>
                          <a:cs typeface="+mn-cs"/>
                        </a:rPr>
                        <a:t>за отпускане на безвъзмездни средства</a:t>
                      </a: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71A4"/>
                          </a:solidFill>
                          <a:effectLst/>
                          <a:latin typeface="+mn-lt"/>
                          <a:ea typeface="ヒラギノ角ゴ Pro W3" pitchFamily="-84" charset="-128"/>
                          <a:cs typeface="+mn-cs"/>
                        </a:rPr>
                        <a:t> </a:t>
                      </a: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ヒラギノ角ゴ Pro W3" pitchFamily="-84" charset="-128"/>
                          <a:cs typeface="+mn-cs"/>
                        </a:rPr>
                        <a:t>на ФР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2FA"/>
                    </a:solidFill>
                  </a:tcPr>
                </a:tc>
              </a:tr>
              <a:tr h="513444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ヒラギノ角ゴ Pro W3" pitchFamily="-84" charset="-128"/>
                          <a:cs typeface="+mn-cs"/>
                        </a:rPr>
                        <a:t>Активно участие на ротарианци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ヒラギノ角ゴ Pro W3" pitchFamily="-84" charset="-128"/>
                          <a:cs typeface="+mn-cs"/>
                        </a:rPr>
                        <a:t>Активно участие на ротарианци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5F6"/>
                    </a:solidFill>
                  </a:tcPr>
                </a:tc>
              </a:tr>
              <a:tr h="526752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ヒラギノ角ゴ Pro W3" pitchFamily="-84" charset="-128"/>
                          <a:cs typeface="+mn-cs"/>
                        </a:rPr>
                        <a:t>Измерими резултати</a:t>
                      </a:r>
                      <a:endParaRPr kumimoji="0" lang="bg-BG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  <a:ea typeface="ヒラギノ角ゴ Pro W3" pitchFamily="-84" charset="-128"/>
                        <a:cs typeface="+mn-c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2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ヒラギノ角ゴ Pro W3" pitchFamily="-84" charset="-128"/>
                          <a:cs typeface="+mn-cs"/>
                        </a:rPr>
                        <a:t>Измерими резултати</a:t>
                      </a:r>
                      <a:endParaRPr kumimoji="0" lang="bg-BG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  <a:ea typeface="ヒラギノ角ゴ Pro W3" pitchFamily="-84" charset="-128"/>
                        <a:cs typeface="+mn-c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2FA"/>
                    </a:solidFill>
                  </a:tcPr>
                </a:tc>
              </a:tr>
              <a:tr h="526752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ヒラギノ角ゴ Pro W3" pitchFamily="-84" charset="-128"/>
                          <a:cs typeface="+mn-cs"/>
                        </a:rPr>
                        <a:t>Устойчиво въздействие в </a:t>
                      </a: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ヒラギノ角ゴ Pro W3" pitchFamily="-84" charset="-128"/>
                          <a:cs typeface="+mn-cs"/>
                        </a:rPr>
                        <a:t>краткосрочен план</a:t>
                      </a:r>
                      <a:endParaRPr kumimoji="0" lang="bg-BG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ea typeface="ヒラギノ角ゴ Pro W3" pitchFamily="-84" charset="-128"/>
                        <a:cs typeface="+mn-c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ヒラギノ角ゴ Pro W3" pitchFamily="-84" charset="-128"/>
                          <a:cs typeface="+mn-cs"/>
                        </a:rPr>
                        <a:t>Дългосрочно</a:t>
                      </a: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ヒラギノ角ゴ Pro W3" pitchFamily="-84" charset="-128"/>
                          <a:cs typeface="+mn-cs"/>
                        </a:rPr>
                        <a:t>, устойчиво въздействие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5F6"/>
                    </a:solidFill>
                  </a:tcPr>
                </a:tc>
              </a:tr>
              <a:tr h="589665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bg-BG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  <a:ea typeface="ヒラギノ角ゴ Pro W3" pitchFamily="-84" charset="-128"/>
                        <a:cs typeface="+mn-c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2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ヒラギノ角ゴ Pro W3" pitchFamily="-84" charset="-128"/>
                          <a:cs typeface="+mn-cs"/>
                        </a:rPr>
                        <a:t>Екипи за професионално обучение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ヒラギノ角ゴ Pro W3" pitchFamily="-84" charset="-128"/>
                          <a:cs typeface="+mn-cs"/>
                        </a:rPr>
                        <a:t>Стипендианти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2FA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1925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altLang="en-US" sz="2800" b="1" dirty="0" smtClean="0">
                <a:latin typeface="Arial Narrow" panose="020B0606020202030204" pitchFamily="34" charset="0"/>
                <a:cs typeface="Times New Roman" pitchFamily="18" charset="0"/>
              </a:rPr>
              <a:t>Клубна квалификация</a:t>
            </a:r>
            <a:endParaRPr lang="en-US" altLang="en-US" sz="28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0000" y="1295400"/>
            <a:ext cx="8232246" cy="2200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600"/>
              </a:spcBef>
            </a:pPr>
            <a:r>
              <a:rPr lang="bg-BG" sz="2200" b="1" dirty="0">
                <a:solidFill>
                  <a:srgbClr val="194B99"/>
                </a:solidFill>
                <a:latin typeface="+mn-lt"/>
              </a:rPr>
              <a:t>Квалификацията</a:t>
            </a:r>
            <a:r>
              <a:rPr lang="bg-BG" sz="2200" dirty="0">
                <a:solidFill>
                  <a:srgbClr val="194B99"/>
                </a:solidFill>
                <a:latin typeface="+mn-lt"/>
              </a:rPr>
              <a:t> </a:t>
            </a:r>
            <a:r>
              <a:rPr lang="bg-BG" sz="2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гарантира на </a:t>
            </a:r>
            <a:r>
              <a:rPr lang="bg-BG" sz="2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Фондация Ротари, </a:t>
            </a:r>
            <a:r>
              <a:rPr lang="bg-BG" sz="2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че даден клуб разполага с подходящ финансов и управленски ресурс за контрол на успешното управление на безвъзмездните средства, отпускани от </a:t>
            </a:r>
            <a:r>
              <a:rPr lang="bg-BG" sz="2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Фондацията. </a:t>
            </a:r>
            <a:endParaRPr lang="en-GB" sz="2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algn="just">
              <a:spcBef>
                <a:spcPts val="600"/>
              </a:spcBef>
            </a:pPr>
            <a:r>
              <a:rPr lang="bg-BG" sz="2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За да може да се включи в грантовата надпревара, всеки К</a:t>
            </a:r>
            <a:r>
              <a:rPr lang="bg-BG" sz="2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луб </a:t>
            </a:r>
            <a:r>
              <a:rPr lang="bg-BG" sz="2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е необходимо да се квалифицира.</a:t>
            </a:r>
            <a:endParaRPr lang="en-GB" sz="2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00400" y="3810000"/>
            <a:ext cx="4724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600"/>
              </a:spcBef>
            </a:pPr>
            <a:r>
              <a:rPr lang="bg-BG" sz="2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Квалификацията </a:t>
            </a:r>
            <a:r>
              <a:rPr lang="bg-BG" sz="2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на клуба важи за:</a:t>
            </a:r>
            <a:endParaRPr lang="en-GB" sz="2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3810000"/>
            <a:ext cx="2186559" cy="20574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200400" y="4368969"/>
            <a:ext cx="472440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600"/>
              </a:spcBef>
            </a:pPr>
            <a:r>
              <a:rPr lang="bg-BG" sz="2700" b="1" dirty="0" smtClean="0">
                <a:solidFill>
                  <a:srgbClr val="2D7CB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1 РОТАРИАНСКА ГОДИНА</a:t>
            </a:r>
            <a:endParaRPr lang="en-GB" sz="2700" b="1" dirty="0">
              <a:solidFill>
                <a:srgbClr val="2D7CB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73405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theme/theme1.xml><?xml version="1.0" encoding="utf-8"?>
<a:theme xmlns:a="http://schemas.openxmlformats.org/drawingml/2006/main" name="Template DTeamPresentationsSliven">
  <a:themeElements>
    <a:clrScheme name="Rotary-NewBrand_Pallette">
      <a:dk1>
        <a:srgbClr val="958D85"/>
      </a:dk1>
      <a:lt1>
        <a:sysClr val="window" lastClr="FFFFFF"/>
      </a:lt1>
      <a:dk2>
        <a:srgbClr val="00246C"/>
      </a:dk2>
      <a:lt2>
        <a:srgbClr val="E6E5D8"/>
      </a:lt2>
      <a:accent1>
        <a:srgbClr val="01B4E7"/>
      </a:accent1>
      <a:accent2>
        <a:srgbClr val="FEBD11"/>
      </a:accent2>
      <a:accent3>
        <a:srgbClr val="009999"/>
      </a:accent3>
      <a:accent4>
        <a:srgbClr val="872175"/>
      </a:accent4>
      <a:accent5>
        <a:srgbClr val="D91B5C"/>
      </a:accent5>
      <a:accent6>
        <a:srgbClr val="FF76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Rotary-NewBrand_Pallette">
      <a:dk1>
        <a:srgbClr val="958D85"/>
      </a:dk1>
      <a:lt1>
        <a:sysClr val="window" lastClr="FFFFFF"/>
      </a:lt1>
      <a:dk2>
        <a:srgbClr val="00246C"/>
      </a:dk2>
      <a:lt2>
        <a:srgbClr val="E6E5D8"/>
      </a:lt2>
      <a:accent1>
        <a:srgbClr val="01B4E7"/>
      </a:accent1>
      <a:accent2>
        <a:srgbClr val="FEBD11"/>
      </a:accent2>
      <a:accent3>
        <a:srgbClr val="009999"/>
      </a:accent3>
      <a:accent4>
        <a:srgbClr val="872175"/>
      </a:accent4>
      <a:accent5>
        <a:srgbClr val="D91B5C"/>
      </a:accent5>
      <a:accent6>
        <a:srgbClr val="FF76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Custom Design">
  <a:themeElements>
    <a:clrScheme name="Rotary-NewBrand_Pallette">
      <a:dk1>
        <a:srgbClr val="958D85"/>
      </a:dk1>
      <a:lt1>
        <a:sysClr val="window" lastClr="FFFFFF"/>
      </a:lt1>
      <a:dk2>
        <a:srgbClr val="00246C"/>
      </a:dk2>
      <a:lt2>
        <a:srgbClr val="E6E5D8"/>
      </a:lt2>
      <a:accent1>
        <a:srgbClr val="01B4E7"/>
      </a:accent1>
      <a:accent2>
        <a:srgbClr val="FEBD11"/>
      </a:accent2>
      <a:accent3>
        <a:srgbClr val="009999"/>
      </a:accent3>
      <a:accent4>
        <a:srgbClr val="872175"/>
      </a:accent4>
      <a:accent5>
        <a:srgbClr val="D91B5C"/>
      </a:accent5>
      <a:accent6>
        <a:srgbClr val="FF76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3_Custom Design">
  <a:themeElements>
    <a:clrScheme name="Rotary-NewBrand_Pallette">
      <a:dk1>
        <a:srgbClr val="958D85"/>
      </a:dk1>
      <a:lt1>
        <a:sysClr val="window" lastClr="FFFFFF"/>
      </a:lt1>
      <a:dk2>
        <a:srgbClr val="00246C"/>
      </a:dk2>
      <a:lt2>
        <a:srgbClr val="E6E5D8"/>
      </a:lt2>
      <a:accent1>
        <a:srgbClr val="01B4E7"/>
      </a:accent1>
      <a:accent2>
        <a:srgbClr val="FEBD11"/>
      </a:accent2>
      <a:accent3>
        <a:srgbClr val="009999"/>
      </a:accent3>
      <a:accent4>
        <a:srgbClr val="872175"/>
      </a:accent4>
      <a:accent5>
        <a:srgbClr val="D91B5C"/>
      </a:accent5>
      <a:accent6>
        <a:srgbClr val="FF76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 DTeamPresentationsSliven</Template>
  <TotalTime>970</TotalTime>
  <Words>2142</Words>
  <Application>Microsoft Office PowerPoint</Application>
  <PresentationFormat>On-screen Show (4:3)</PresentationFormat>
  <Paragraphs>420</Paragraphs>
  <Slides>73</Slides>
  <Notes>68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73</vt:i4>
      </vt:variant>
    </vt:vector>
  </HeadingPairs>
  <TitlesOfParts>
    <vt:vector size="88" baseType="lpstr">
      <vt:lpstr>ＭＳ Ｐゴシック</vt:lpstr>
      <vt:lpstr>ＭＳ Ｐゴシック</vt:lpstr>
      <vt:lpstr>Arial</vt:lpstr>
      <vt:lpstr>Arial Narrow</vt:lpstr>
      <vt:lpstr>Arial Narrow Bold</vt:lpstr>
      <vt:lpstr>Calibri</vt:lpstr>
      <vt:lpstr>Gabriola</vt:lpstr>
      <vt:lpstr>Georgia</vt:lpstr>
      <vt:lpstr>Times New Roman</vt:lpstr>
      <vt:lpstr>Wingdings</vt:lpstr>
      <vt:lpstr>ヒラギノ角ゴ Pro W3</vt:lpstr>
      <vt:lpstr>Template DTeamPresentationsSliven</vt:lpstr>
      <vt:lpstr>Custom Design</vt:lpstr>
      <vt:lpstr>2_Custom Design</vt:lpstr>
      <vt:lpstr>3_Custom Design</vt:lpstr>
      <vt:lpstr>PowerPoint Presentation</vt:lpstr>
      <vt:lpstr>Дистриктни и глобални грантове. Квалификация на клубовете.</vt:lpstr>
      <vt:lpstr>Преглед на грантовете</vt:lpstr>
      <vt:lpstr>Дистриктни грантове</vt:lpstr>
      <vt:lpstr>Глобални грантове</vt:lpstr>
      <vt:lpstr>Зони на фокус</vt:lpstr>
      <vt:lpstr>Видове Глобални грантове</vt:lpstr>
      <vt:lpstr>Да направим разликата</vt:lpstr>
      <vt:lpstr>Клубна квалификация</vt:lpstr>
      <vt:lpstr>Клубна квалификация</vt:lpstr>
      <vt:lpstr>На добър час!</vt:lpstr>
      <vt:lpstr>Глобално мислене. Планиране на проект за глобален грант.</vt:lpstr>
      <vt:lpstr>Какво ще научим днес?</vt:lpstr>
      <vt:lpstr>Глобални грантове</vt:lpstr>
      <vt:lpstr>Устойчивост</vt:lpstr>
      <vt:lpstr>Какво представлява оценка на нуждите?</vt:lpstr>
      <vt:lpstr>Ползи</vt:lpstr>
      <vt:lpstr>Инструменти за оценка</vt:lpstr>
      <vt:lpstr>Съвети</vt:lpstr>
      <vt:lpstr>Източници на информация</vt:lpstr>
      <vt:lpstr>А партньор?</vt:lpstr>
      <vt:lpstr>PowerPoint Presentation</vt:lpstr>
      <vt:lpstr>Стъпка №1</vt:lpstr>
      <vt:lpstr>Стъпка №2</vt:lpstr>
      <vt:lpstr>Стъпка №3</vt:lpstr>
      <vt:lpstr>Стъпка №4</vt:lpstr>
      <vt:lpstr>Стъпка №5</vt:lpstr>
      <vt:lpstr>Стъпка №6</vt:lpstr>
      <vt:lpstr>Стъпка №7</vt:lpstr>
      <vt:lpstr>Стъпка №8</vt:lpstr>
      <vt:lpstr>Стъпка №9</vt:lpstr>
      <vt:lpstr>Стъпка №10</vt:lpstr>
      <vt:lpstr>Бюджет</vt:lpstr>
      <vt:lpstr>Примерен бюджет</vt:lpstr>
      <vt:lpstr>Като за финал</vt:lpstr>
      <vt:lpstr>И последно ...</vt:lpstr>
      <vt:lpstr>УСПЕХ !</vt:lpstr>
      <vt:lpstr>Управление, мониторинг и отчетност       на Глобални Грантове</vt:lpstr>
      <vt:lpstr>Управление на глобален грант</vt:lpstr>
      <vt:lpstr>Мониторинг и оценка</vt:lpstr>
      <vt:lpstr>Финансова прозрачност</vt:lpstr>
      <vt:lpstr>Отчетност</vt:lpstr>
      <vt:lpstr>Одити и посещения</vt:lpstr>
      <vt:lpstr>Благодаря и На добър час!</vt:lpstr>
      <vt:lpstr>Проекти за екипи за професионално обучение (VTT) - предимства и ползи </vt:lpstr>
      <vt:lpstr>Опорни точки</vt:lpstr>
      <vt:lpstr>Какво е екип за професионално обучение?</vt:lpstr>
      <vt:lpstr>Как да започнем?</vt:lpstr>
      <vt:lpstr>Как да започнем?</vt:lpstr>
      <vt:lpstr>Пример за глобален грант</vt:lpstr>
      <vt:lpstr>Стартираме със ... - ВАЖНО !!!</vt:lpstr>
      <vt:lpstr>Как се кандидатства с глобален грант. Изисквания.</vt:lpstr>
      <vt:lpstr>Как се кандидатства с глобален грант. Изисквания.</vt:lpstr>
      <vt:lpstr>Предимства на глобалните грантове</vt:lpstr>
      <vt:lpstr>Какво е важно за изпълнението?</vt:lpstr>
      <vt:lpstr>Какво е важно за изпълнението?</vt:lpstr>
      <vt:lpstr>Какво е важно за изпълнението?</vt:lpstr>
      <vt:lpstr>Отчетност</vt:lpstr>
      <vt:lpstr>Благодаря за вниманието</vt:lpstr>
      <vt:lpstr>Да постигнем устойчиво въздействие</vt:lpstr>
      <vt:lpstr>Устойчивост – какво е това?</vt:lpstr>
      <vt:lpstr>Устойчивост – Защо е важно?</vt:lpstr>
      <vt:lpstr>Характеристики на устойчивия проект</vt:lpstr>
      <vt:lpstr>Оценка и анализ на общността</vt:lpstr>
      <vt:lpstr>PowerPoint Presentation</vt:lpstr>
      <vt:lpstr>Въздействие в зоните на фокус</vt:lpstr>
      <vt:lpstr>Въздействие в зоните на фокус</vt:lpstr>
      <vt:lpstr>Въздействие в зоните на фокус</vt:lpstr>
      <vt:lpstr>Въздействие в зоните на фокус</vt:lpstr>
      <vt:lpstr>Въздействие в зоните на фокус</vt:lpstr>
      <vt:lpstr>Въздействие в зоните на фокус</vt:lpstr>
      <vt:lpstr>Благодаря и На добър час!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Предстоящи събития в Д2482</dc:title>
  <dc:creator>Tanya</dc:creator>
  <cp:lastModifiedBy>cally</cp:lastModifiedBy>
  <cp:revision>252</cp:revision>
  <dcterms:created xsi:type="dcterms:W3CDTF">2018-02-05T05:59:03Z</dcterms:created>
  <dcterms:modified xsi:type="dcterms:W3CDTF">2018-03-20T23:57:15Z</dcterms:modified>
</cp:coreProperties>
</file>